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</p:sldMasterIdLst>
  <p:notesMasterIdLst>
    <p:notesMasterId r:id="rId3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83" r:id="rId10"/>
    <p:sldId id="282" r:id="rId11"/>
    <p:sldId id="28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3" r:id="rId20"/>
    <p:sldId id="272" r:id="rId21"/>
    <p:sldId id="274" r:id="rId22"/>
    <p:sldId id="275" r:id="rId23"/>
    <p:sldId id="285" r:id="rId24"/>
    <p:sldId id="277" r:id="rId25"/>
    <p:sldId id="278" r:id="rId26"/>
    <p:sldId id="286" r:id="rId27"/>
    <p:sldId id="280" r:id="rId28"/>
    <p:sldId id="281" r:id="rId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Google Sans" panose="020B0604020202020204" charset="0"/>
      <p:regular r:id="rId35"/>
      <p:bold r:id="rId36"/>
      <p:italic r:id="rId37"/>
      <p:boldItalic r:id="rId38"/>
    </p:embeddedFont>
    <p:embeddedFont>
      <p:font typeface="Google Sans Medium" panose="020B0604020202020204" charset="0"/>
      <p:regular r:id="rId39"/>
      <p:bold r:id="rId40"/>
      <p:italic r:id="rId41"/>
      <p:boldItalic r:id="rId42"/>
    </p:embeddedFont>
    <p:embeddedFont>
      <p:font typeface="Open Sans" panose="020B0606030504020204" pitchFamily="34" charset="0"/>
      <p:regular r:id="rId43"/>
      <p:bold r:id="rId44"/>
      <p:italic r:id="rId45"/>
      <p:boldItalic r:id="rId46"/>
    </p:embeddedFont>
    <p:embeddedFont>
      <p:font typeface="Open Sans SemiBold" panose="020B0706030804020204" pitchFamily="34" charset="0"/>
      <p:regular r:id="rId47"/>
      <p:bold r:id="rId48"/>
      <p:italic r:id="rId49"/>
      <p:boldItalic r:id="rId50"/>
    </p:embeddedFont>
    <p:embeddedFont>
      <p:font typeface="Roboto Light" panose="02000000000000000000" pitchFamily="2" charset="0"/>
      <p:regular r:id="rId51"/>
      <p: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9.fntdata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2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8.xml"/><Relationship Id="rId41" Type="http://schemas.openxmlformats.org/officeDocument/2006/relationships/font" Target="fonts/font11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49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bb06e27f49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bb06e27f49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cd03e5b752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cd03e5b752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ced80ebc1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ced80ebc1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cd03e5b75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cd03e5b75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ed80ebc1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ed80ebc1c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ed80ebc1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ed80ebc1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800de29cc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d800de29cc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cd03e5b75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cd03e5b75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d800de29cc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d800de29cc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800de29cc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800de29cc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800de29cc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800de29cc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d12f718f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d12f718f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cd03e5b752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cd03e5b752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dd1fef0813_11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dd1fef0813_11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cd03e5b752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cd03e5b752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cd03e5b752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cd03e5b752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dd1fef0813_11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dd1fef0813_11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ced80ebc1c_1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ced80ebc1c_1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cd03e5b752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cd03e5b752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ed80ebc1c_1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ed80ebc1c_12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ced80ebc1c_12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ced80ebc1c_12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cd03e5b752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cd03e5b752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d03e5b75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cd03e5b752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cd03e5b752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cd03e5b752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9045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2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2">
  <p:cSld name="BLANK_1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2">
  <p:cSld name="BLANK_1_2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5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2">
  <p:cSld name="BLANK_1_2_1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6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">
  <p:cSld name="BLANK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7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">
  <p:cSld name="BLANK_1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8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y">
  <p:cSld name="BLANK_1_1_1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9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9AA0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2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7" name="Google Shape;97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0" name="Google Shape;100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4" name="Google Shape;104;p2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5" name="Google Shape;105;p2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6" name="Google Shape;106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09" name="Google Shape;10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2" name="Google Shape;112;p3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" type="blank">
  <p:cSld name="BLANK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1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116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">
  <p:cSld name="BLANK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2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" name="Google Shape;11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2">
  <p:cSld name="BLANK_1_2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3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" name="Google Shape;12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2">
  <p:cSld name="BLANK_1_2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4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5" name="Google Shape;125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2">
  <p:cSld name="BLANK_1_2_1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5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" name="Google Shape;12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">
  <p:cSld name="BLANK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6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" name="Google Shape;131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">
  <p:cSld name="BLANK_1_1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7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" name="Google Shape;134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y">
  <p:cSld name="BLANK_1_1_1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8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9AA0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75" name="Google Shape;75;p2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421698" y="4841325"/>
            <a:ext cx="464876" cy="15299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file/2dA6fCYMpG9F6x4bHauWgM/Untitled?node-id=0%3A1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Sureshmarpu@gmail.com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5F4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0"/>
          <p:cNvSpPr txBox="1"/>
          <p:nvPr/>
        </p:nvSpPr>
        <p:spPr>
          <a:xfrm>
            <a:off x="517675" y="1819738"/>
            <a:ext cx="493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Case study title</a:t>
            </a:r>
            <a:endParaRPr sz="36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45" name="Google Shape;145;p40"/>
          <p:cNvSpPr txBox="1"/>
          <p:nvPr/>
        </p:nvSpPr>
        <p:spPr>
          <a:xfrm>
            <a:off x="517675" y="2769663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Suresh Marpu</a:t>
            </a:r>
            <a:endParaRPr sz="24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6" name="Google Shape;146;p40"/>
          <p:cNvCxnSpPr/>
          <p:nvPr/>
        </p:nvCxnSpPr>
        <p:spPr>
          <a:xfrm rot="10800000">
            <a:off x="517650" y="2670825"/>
            <a:ext cx="58080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/>
        </p:nvSpPr>
        <p:spPr>
          <a:xfrm>
            <a:off x="3358616" y="329650"/>
            <a:ext cx="17853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Google Sans"/>
                <a:ea typeface="Google Sans"/>
                <a:cs typeface="Google Sans"/>
                <a:sym typeface="Google Sans"/>
              </a:rPr>
              <a:t>Persona: Harry</a:t>
            </a:r>
            <a:endParaRPr sz="1600"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8" name="Google Shape;188;p33"/>
          <p:cNvSpPr txBox="1"/>
          <p:nvPr/>
        </p:nvSpPr>
        <p:spPr>
          <a:xfrm>
            <a:off x="3407671" y="542566"/>
            <a:ext cx="3472489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r>
              <a:rPr lang="en" sz="1100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Goal: </a:t>
            </a:r>
            <a:r>
              <a:rPr lang="en" sz="1100" dirty="0">
                <a:latin typeface="Google Sans"/>
                <a:ea typeface="Google Sans"/>
                <a:cs typeface="Google Sans"/>
                <a:sym typeface="Google Sans"/>
              </a:rPr>
              <a:t>To narrow down booking options quickly</a:t>
            </a:r>
            <a:endParaRPr sz="1600"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189" name="Google Shape;189;p33"/>
          <p:cNvGraphicFramePr/>
          <p:nvPr>
            <p:extLst>
              <p:ext uri="{D42A27DB-BD31-4B8C-83A1-F6EECF244321}">
                <p14:modId xmlns:p14="http://schemas.microsoft.com/office/powerpoint/2010/main" val="4031838012"/>
              </p:ext>
            </p:extLst>
          </p:nvPr>
        </p:nvGraphicFramePr>
        <p:xfrm>
          <a:off x="510988" y="848300"/>
          <a:ext cx="8297459" cy="365646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82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2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29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39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18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2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833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ACTION</a:t>
                      </a:r>
                      <a:endParaRPr sz="1100" b="1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Select</a:t>
                      </a:r>
                      <a:r>
                        <a:rPr lang="en" sz="1100" b="1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CINEMA</a:t>
                      </a:r>
                      <a:endParaRPr sz="1100" dirty="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E3F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Browse Menu</a:t>
                      </a:r>
                      <a:endParaRPr sz="11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E3F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Book ticket</a:t>
                      </a:r>
                      <a:endParaRPr sz="1100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E3F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Complete Payment</a:t>
                      </a:r>
                      <a:endParaRPr sz="1100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E3F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Order Confirmation and Ticket recevied</a:t>
                      </a:r>
                      <a:endParaRPr sz="1100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E3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3313">
                <a:tc>
                  <a:txBody>
                    <a:bodyPr/>
                    <a:lstStyle/>
                    <a:p>
                      <a:pPr marL="177800" lvl="0" indent="-11430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 LIST</a:t>
                      </a:r>
                      <a:endParaRPr sz="1100" b="1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Tasks</a:t>
                      </a:r>
                      <a:endParaRPr sz="800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A.  Research location of     Cinemas.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B. Check and  promotions/Discounts.</a:t>
                      </a:r>
                      <a:endParaRPr sz="800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C.Read reviews about the cinemas.</a:t>
                      </a:r>
                      <a:endParaRPr sz="800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Tasks</a:t>
                      </a:r>
                      <a:endParaRPr sz="800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A. Filter movies based on ratings</a:t>
                      </a:r>
                      <a:endParaRPr sz="800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B. Select movie from the list</a:t>
                      </a:r>
                      <a:endParaRPr sz="800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Tasks</a:t>
                      </a:r>
                      <a:endParaRPr sz="800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A. Select seat </a:t>
                      </a:r>
                      <a:endParaRPr sz="800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B. Add food and combos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C. Checkout</a:t>
                      </a:r>
                      <a:endParaRPr sz="800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Tasks</a:t>
                      </a:r>
                      <a:endParaRPr sz="800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A. Add membership id</a:t>
                      </a:r>
                      <a:endParaRPr sz="800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B. </a:t>
                      </a:r>
                      <a:r>
                        <a:rPr lang="en-US" sz="8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</a:t>
                      </a:r>
                      <a:r>
                        <a:rPr lang="en" sz="8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dd promo-codes /Discount details </a:t>
                      </a:r>
                      <a:endParaRPr sz="800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C. Card Payment</a:t>
                      </a:r>
                      <a:endParaRPr sz="800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Tasks</a:t>
                      </a:r>
                      <a:endParaRPr sz="800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A. Collect ticket &amp; food</a:t>
                      </a:r>
                      <a:endParaRPr sz="800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B. </a:t>
                      </a:r>
                      <a:r>
                        <a:rPr lang="en-US" sz="8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G</a:t>
                      </a:r>
                      <a:r>
                        <a:rPr lang="en" sz="8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et to seat</a:t>
                      </a:r>
                      <a:endParaRPr sz="800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C. Watch movie</a:t>
                      </a:r>
                      <a:endParaRPr sz="800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91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FEELING ADJECTIVE</a:t>
                      </a:r>
                      <a:endParaRPr sz="1100" b="1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Confused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Excited</a:t>
                      </a:r>
                      <a:endParaRPr sz="800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Confused</a:t>
                      </a:r>
                      <a:endParaRPr sz="800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Hopeful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Relieved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Excited</a:t>
                      </a:r>
                      <a:endParaRPr sz="800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Relieved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Excited</a:t>
                      </a:r>
                      <a:endParaRPr sz="800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8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Happy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58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IMPROVEMENT OPPORTUNITIES</a:t>
                      </a:r>
                      <a:endParaRPr sz="1100" b="1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114300" marR="91425" marT="91425" marB="914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Provide better search based on location specific.</a:t>
                      </a:r>
                      <a:endParaRPr sz="800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Filter ratings based on Language /Genre</a:t>
                      </a:r>
                      <a:endParaRPr sz="800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800" dirty="0"/>
                        <a:t>Date/time  Change option makes life easier to explore more options.</a:t>
                      </a:r>
                      <a:endParaRPr sz="8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8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Payment integration should be more easier and more Payment options makes easier.</a:t>
                      </a:r>
                      <a:endParaRPr sz="800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800" dirty="0"/>
                        <a:t>Provide options to write reviews and user rating.</a:t>
                      </a:r>
                      <a:endParaRPr sz="8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Google Shape;226;p48">
            <a:extLst>
              <a:ext uri="{FF2B5EF4-FFF2-40B4-BE49-F238E27FC236}">
                <a16:creationId xmlns:a16="http://schemas.microsoft.com/office/drawing/2014/main" id="{D69F5112-034A-4FC7-8436-ECECF688487B}"/>
              </a:ext>
            </a:extLst>
          </p:cNvPr>
          <p:cNvSpPr txBox="1"/>
          <p:nvPr/>
        </p:nvSpPr>
        <p:spPr>
          <a:xfrm>
            <a:off x="156612" y="63417"/>
            <a:ext cx="292948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journey map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9900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9"/>
          <p:cNvSpPr txBox="1"/>
          <p:nvPr/>
        </p:nvSpPr>
        <p:spPr>
          <a:xfrm>
            <a:off x="3721275" y="1886850"/>
            <a:ext cx="63021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Paper wireframes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Digital wireframes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Low-fidelity prototype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Usability studies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" name="Google Shape;235;p49"/>
          <p:cNvSpPr txBox="1"/>
          <p:nvPr/>
        </p:nvSpPr>
        <p:spPr>
          <a:xfrm>
            <a:off x="-468875" y="208230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Starting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design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36" name="Google Shape;236;p49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0"/>
          <p:cNvSpPr/>
          <p:nvPr/>
        </p:nvSpPr>
        <p:spPr>
          <a:xfrm>
            <a:off x="4211875" y="0"/>
            <a:ext cx="493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50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Paper wireframes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3" name="Google Shape;243;p50"/>
          <p:cNvSpPr txBox="1"/>
          <p:nvPr/>
        </p:nvSpPr>
        <p:spPr>
          <a:xfrm>
            <a:off x="517675" y="1522550"/>
            <a:ext cx="2421300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Taking the time to draft iterations of each screen of the app on paper ensured that the elements that made it to digital wireframes would be well-suited to address user pain points.</a:t>
            </a:r>
            <a:endParaRPr dirty="0"/>
          </a:p>
        </p:txBody>
      </p:sp>
      <p:sp>
        <p:nvSpPr>
          <p:cNvPr id="244" name="Google Shape;244;p50"/>
          <p:cNvSpPr txBox="1"/>
          <p:nvPr/>
        </p:nvSpPr>
        <p:spPr>
          <a:xfrm>
            <a:off x="5830075" y="1833000"/>
            <a:ext cx="1695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731A17-FC0A-4E94-A23C-AD180E6AD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876" y="58904"/>
            <a:ext cx="4770760" cy="491650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1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Digital wireframes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" name="Google Shape;250;p51"/>
          <p:cNvSpPr txBox="1"/>
          <p:nvPr/>
        </p:nvSpPr>
        <p:spPr>
          <a:xfrm>
            <a:off x="517675" y="1522550"/>
            <a:ext cx="242130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As the initial design phase continued, I made sure to base screen designs on feedback and findings from  the user research.</a:t>
            </a:r>
            <a:endParaRPr lang="en-US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51" name="Google Shape;251;p51"/>
          <p:cNvSpPr/>
          <p:nvPr/>
        </p:nvSpPr>
        <p:spPr>
          <a:xfrm>
            <a:off x="5092825" y="984600"/>
            <a:ext cx="2421300" cy="395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2" name="Google Shape;252;p51"/>
          <p:cNvCxnSpPr/>
          <p:nvPr/>
        </p:nvCxnSpPr>
        <p:spPr>
          <a:xfrm>
            <a:off x="4565525" y="1608925"/>
            <a:ext cx="918900" cy="0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3" name="Google Shape;253;p51"/>
          <p:cNvSpPr txBox="1"/>
          <p:nvPr/>
        </p:nvSpPr>
        <p:spPr>
          <a:xfrm>
            <a:off x="3506850" y="1208725"/>
            <a:ext cx="11004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Main Screen for movie rolling</a:t>
            </a:r>
            <a:endParaRPr sz="10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4" name="Google Shape;254;p51"/>
          <p:cNvCxnSpPr/>
          <p:nvPr/>
        </p:nvCxnSpPr>
        <p:spPr>
          <a:xfrm rot="10800000">
            <a:off x="7096000" y="2920200"/>
            <a:ext cx="918000" cy="0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5" name="Google Shape;255;p51"/>
          <p:cNvSpPr txBox="1"/>
          <p:nvPr/>
        </p:nvSpPr>
        <p:spPr>
          <a:xfrm>
            <a:off x="5363575" y="1833000"/>
            <a:ext cx="18924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Insert first wireframe example that demonstrates design thinking aligned with user research </a:t>
            </a: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6" name="Google Shape;256;p51"/>
          <p:cNvSpPr txBox="1"/>
          <p:nvPr/>
        </p:nvSpPr>
        <p:spPr>
          <a:xfrm>
            <a:off x="8154652" y="2750938"/>
            <a:ext cx="11004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List of movies</a:t>
            </a:r>
            <a:endParaRPr sz="10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1B9EF0-5B39-4ED7-A78B-351724D34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825" y="200400"/>
            <a:ext cx="2733333" cy="485714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2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Digital wireframes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2" name="Google Shape;262;p52"/>
          <p:cNvSpPr txBox="1"/>
          <p:nvPr/>
        </p:nvSpPr>
        <p:spPr>
          <a:xfrm>
            <a:off x="517675" y="1522550"/>
            <a:ext cx="2421300" cy="2446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Easy navigation was a key user need to address in the designs in addition to equipping the app to work for even date changes screen to book tickets in the same screen.</a:t>
            </a:r>
            <a:endParaRPr dirty="0"/>
          </a:p>
        </p:txBody>
      </p:sp>
      <p:sp>
        <p:nvSpPr>
          <p:cNvPr id="263" name="Google Shape;263;p52"/>
          <p:cNvSpPr/>
          <p:nvPr/>
        </p:nvSpPr>
        <p:spPr>
          <a:xfrm>
            <a:off x="5092825" y="984600"/>
            <a:ext cx="2421300" cy="395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4" name="Google Shape;264;p52"/>
          <p:cNvCxnSpPr/>
          <p:nvPr/>
        </p:nvCxnSpPr>
        <p:spPr>
          <a:xfrm>
            <a:off x="4565525" y="1608925"/>
            <a:ext cx="918900" cy="0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5" name="Google Shape;265;p52"/>
          <p:cNvSpPr txBox="1"/>
          <p:nvPr/>
        </p:nvSpPr>
        <p:spPr>
          <a:xfrm>
            <a:off x="3506850" y="1208725"/>
            <a:ext cx="11004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Movie </a:t>
            </a:r>
            <a:endParaRPr sz="10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6" name="Google Shape;266;p52"/>
          <p:cNvCxnSpPr/>
          <p:nvPr/>
        </p:nvCxnSpPr>
        <p:spPr>
          <a:xfrm rot="10800000">
            <a:off x="7096000" y="2920200"/>
            <a:ext cx="918000" cy="0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7" name="Google Shape;267;p52"/>
          <p:cNvSpPr txBox="1"/>
          <p:nvPr/>
        </p:nvSpPr>
        <p:spPr>
          <a:xfrm>
            <a:off x="5363575" y="1833000"/>
            <a:ext cx="18924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Insert second wireframe example that demonstrates design thinking aligned with user research </a:t>
            </a: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8" name="Google Shape;268;p52"/>
          <p:cNvSpPr txBox="1"/>
          <p:nvPr/>
        </p:nvSpPr>
        <p:spPr>
          <a:xfrm>
            <a:off x="8030375" y="2520000"/>
            <a:ext cx="1100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Ticket  booking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details</a:t>
            </a:r>
            <a:endParaRPr sz="10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5775C8-CA69-42A5-BE70-0EB47FBA4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141" y="356346"/>
            <a:ext cx="2866667" cy="466974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3"/>
          <p:cNvSpPr/>
          <p:nvPr/>
        </p:nvSpPr>
        <p:spPr>
          <a:xfrm>
            <a:off x="3694324" y="-73398"/>
            <a:ext cx="5644657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53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Low-fidelity prototype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6" name="Google Shape;276;p53"/>
          <p:cNvSpPr txBox="1"/>
          <p:nvPr/>
        </p:nvSpPr>
        <p:spPr>
          <a:xfrm>
            <a:off x="517675" y="1007482"/>
            <a:ext cx="2915400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Using the completed set of digital wireframes, I created a low-fidelity prototype. The primary user flow I connected was building a movie ticketing app so the prototype could be used in a usability study.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1000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https://www.figma.com/file/2dA6fCYMpG9F6x4bHauWgM/Untitled?node-id=0%3A1</a:t>
            </a:r>
            <a:endParaRPr lang="en-US" sz="1000" b="1" dirty="0">
              <a:solidFill>
                <a:srgbClr val="5F6368"/>
              </a:solidFill>
              <a:latin typeface="Open Sans"/>
              <a:ea typeface="Open Sans"/>
              <a:cs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C634C4-80FC-4EFE-BF31-376D1783F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324" y="1369639"/>
            <a:ext cx="5644657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4"/>
          <p:cNvSpPr txBox="1"/>
          <p:nvPr/>
        </p:nvSpPr>
        <p:spPr>
          <a:xfrm>
            <a:off x="517675" y="4481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Usability study: findings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2" name="Google Shape;282;p54"/>
          <p:cNvSpPr txBox="1"/>
          <p:nvPr/>
        </p:nvSpPr>
        <p:spPr>
          <a:xfrm>
            <a:off x="532875" y="1050575"/>
            <a:ext cx="78735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 conducted One  round of usability studies. Findings from the first study helped guide the designs from wireframes to mockups and prototype well organized.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3" name="Google Shape;283;p54"/>
          <p:cNvSpPr txBox="1"/>
          <p:nvPr/>
        </p:nvSpPr>
        <p:spPr>
          <a:xfrm>
            <a:off x="456675" y="2022575"/>
            <a:ext cx="333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29900"/>
                </a:solidFill>
                <a:latin typeface="Open Sans"/>
                <a:ea typeface="Open Sans"/>
                <a:cs typeface="Open Sans"/>
                <a:sym typeface="Open Sans"/>
              </a:rPr>
              <a:t>Round 1 findings</a:t>
            </a:r>
            <a:endParaRPr b="1" dirty="0">
              <a:solidFill>
                <a:srgbClr val="F29900"/>
              </a:solidFill>
            </a:endParaRPr>
          </a:p>
        </p:txBody>
      </p:sp>
      <p:sp>
        <p:nvSpPr>
          <p:cNvPr id="292" name="Google Shape;292;p54"/>
          <p:cNvSpPr/>
          <p:nvPr/>
        </p:nvSpPr>
        <p:spPr>
          <a:xfrm>
            <a:off x="476338" y="2422775"/>
            <a:ext cx="7154868" cy="2063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54"/>
          <p:cNvSpPr txBox="1"/>
          <p:nvPr/>
        </p:nvSpPr>
        <p:spPr>
          <a:xfrm>
            <a:off x="963300" y="2568500"/>
            <a:ext cx="5975382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>
                <a:solidFill>
                  <a:srgbClr val="5F6368"/>
                </a:solidFill>
                <a:latin typeface="Open Sans"/>
                <a:ea typeface="Open Sans"/>
                <a:cs typeface="Open Sans"/>
              </a:rPr>
              <a:t>User wants to book a ticket as Guest. Profile creation is optional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294" name="Google Shape;294;p54"/>
          <p:cNvSpPr/>
          <p:nvPr/>
        </p:nvSpPr>
        <p:spPr>
          <a:xfrm>
            <a:off x="650325" y="2631198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95" name="Google Shape;295;p54"/>
          <p:cNvSpPr txBox="1"/>
          <p:nvPr/>
        </p:nvSpPr>
        <p:spPr>
          <a:xfrm>
            <a:off x="963300" y="3198325"/>
            <a:ext cx="6667906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wants to have date change option in Seat selection screen  and don’t want to go back and change again.</a:t>
            </a:r>
            <a:endParaRPr dirty="0"/>
          </a:p>
        </p:txBody>
      </p:sp>
      <p:sp>
        <p:nvSpPr>
          <p:cNvPr id="296" name="Google Shape;296;p54"/>
          <p:cNvSpPr/>
          <p:nvPr/>
        </p:nvSpPr>
        <p:spPr>
          <a:xfrm>
            <a:off x="650325" y="3261023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97" name="Google Shape;297;p54"/>
          <p:cNvSpPr txBox="1"/>
          <p:nvPr/>
        </p:nvSpPr>
        <p:spPr>
          <a:xfrm>
            <a:off x="916137" y="3828150"/>
            <a:ext cx="6439403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wants to have Seat class type filter in seat booking option</a:t>
            </a:r>
            <a:endParaRPr lang="en-US" dirty="0"/>
          </a:p>
        </p:txBody>
      </p:sp>
      <p:sp>
        <p:nvSpPr>
          <p:cNvPr id="298" name="Google Shape;298;p54"/>
          <p:cNvSpPr/>
          <p:nvPr/>
        </p:nvSpPr>
        <p:spPr>
          <a:xfrm>
            <a:off x="650313" y="3890848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A853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5"/>
          <p:cNvSpPr txBox="1"/>
          <p:nvPr/>
        </p:nvSpPr>
        <p:spPr>
          <a:xfrm>
            <a:off x="3721275" y="2048400"/>
            <a:ext cx="3990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High-fidelity prototype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Accessibility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4" name="Google Shape;304;p55"/>
          <p:cNvSpPr txBox="1"/>
          <p:nvPr/>
        </p:nvSpPr>
        <p:spPr>
          <a:xfrm>
            <a:off x="-468875" y="208230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Refining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design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05" name="Google Shape;305;p55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7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4" name="Google Shape;324;p57"/>
          <p:cNvSpPr txBox="1"/>
          <p:nvPr/>
        </p:nvSpPr>
        <p:spPr>
          <a:xfrm>
            <a:off x="517675" y="1522550"/>
            <a:ext cx="2421300" cy="2446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Google Sans"/>
                <a:ea typeface="Google Sans"/>
                <a:cs typeface="Google Sans"/>
                <a:sym typeface="Google Sans"/>
              </a:rPr>
              <a:t>The Date change in seat selection screen makes life easy for the user when seats are full.</a:t>
            </a:r>
            <a:endParaRPr lang="en-US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SG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5" name="Google Shape;325;p57"/>
          <p:cNvSpPr/>
          <p:nvPr/>
        </p:nvSpPr>
        <p:spPr>
          <a:xfrm>
            <a:off x="3718563" y="1250000"/>
            <a:ext cx="1818900" cy="3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57"/>
          <p:cNvSpPr/>
          <p:nvPr/>
        </p:nvSpPr>
        <p:spPr>
          <a:xfrm>
            <a:off x="6774138" y="1268300"/>
            <a:ext cx="1818900" cy="3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7" name="Google Shape;327;p57"/>
          <p:cNvCxnSpPr/>
          <p:nvPr/>
        </p:nvCxnSpPr>
        <p:spPr>
          <a:xfrm>
            <a:off x="5749763" y="2855450"/>
            <a:ext cx="812100" cy="0"/>
          </a:xfrm>
          <a:prstGeom prst="straightConnector1">
            <a:avLst/>
          </a:prstGeom>
          <a:noFill/>
          <a:ln w="28575" cap="flat" cmpd="sng">
            <a:solidFill>
              <a:srgbClr val="34A85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8" name="Google Shape;328;p57"/>
          <p:cNvSpPr txBox="1"/>
          <p:nvPr/>
        </p:nvSpPr>
        <p:spPr>
          <a:xfrm>
            <a:off x="3451125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Before usability study</a:t>
            </a:r>
            <a:endParaRPr sz="1200">
              <a:solidFill>
                <a:srgbClr val="34A85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967D2"/>
              </a:solidFill>
            </a:endParaRPr>
          </a:p>
        </p:txBody>
      </p:sp>
      <p:sp>
        <p:nvSpPr>
          <p:cNvPr id="329" name="Google Shape;329;p57"/>
          <p:cNvSpPr txBox="1"/>
          <p:nvPr/>
        </p:nvSpPr>
        <p:spPr>
          <a:xfrm>
            <a:off x="6506700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After usability study</a:t>
            </a:r>
            <a:endParaRPr sz="1200">
              <a:solidFill>
                <a:srgbClr val="34A85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967D2"/>
              </a:solidFill>
            </a:endParaRPr>
          </a:p>
        </p:txBody>
      </p:sp>
      <p:sp>
        <p:nvSpPr>
          <p:cNvPr id="330" name="Google Shape;330;p57"/>
          <p:cNvSpPr txBox="1"/>
          <p:nvPr/>
        </p:nvSpPr>
        <p:spPr>
          <a:xfrm>
            <a:off x="4008525" y="2393750"/>
            <a:ext cx="1239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Image of selected screen before usability study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1" name="Google Shape;331;p57"/>
          <p:cNvSpPr txBox="1"/>
          <p:nvPr/>
        </p:nvSpPr>
        <p:spPr>
          <a:xfrm>
            <a:off x="7064125" y="2393750"/>
            <a:ext cx="1239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Image of selected screen after usability study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253C84-9AA9-40F6-AFC6-98671017D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362" y="1145800"/>
            <a:ext cx="5281329" cy="371531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6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1" name="Google Shape;311;p56"/>
          <p:cNvSpPr txBox="1"/>
          <p:nvPr/>
        </p:nvSpPr>
        <p:spPr>
          <a:xfrm>
            <a:off x="517675" y="1522550"/>
            <a:ext cx="2421300" cy="115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oogle Sans"/>
                <a:ea typeface="Google Sans"/>
                <a:cs typeface="Google Sans"/>
                <a:sym typeface="Google Sans"/>
              </a:rPr>
              <a:t>Most users found that option for Seating class selection would have time saving</a:t>
            </a:r>
            <a:endParaRPr dirty="0"/>
          </a:p>
        </p:txBody>
      </p:sp>
      <p:sp>
        <p:nvSpPr>
          <p:cNvPr id="312" name="Google Shape;312;p56"/>
          <p:cNvSpPr/>
          <p:nvPr/>
        </p:nvSpPr>
        <p:spPr>
          <a:xfrm>
            <a:off x="3718563" y="1250000"/>
            <a:ext cx="1818900" cy="3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56"/>
          <p:cNvSpPr txBox="1"/>
          <p:nvPr/>
        </p:nvSpPr>
        <p:spPr>
          <a:xfrm>
            <a:off x="4008525" y="2393750"/>
            <a:ext cx="1239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Image of selected screen before usability study</a:t>
            </a: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4" name="Google Shape;314;p56"/>
          <p:cNvSpPr/>
          <p:nvPr/>
        </p:nvSpPr>
        <p:spPr>
          <a:xfrm>
            <a:off x="6774138" y="1268300"/>
            <a:ext cx="1818900" cy="3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5" name="Google Shape;315;p56"/>
          <p:cNvCxnSpPr/>
          <p:nvPr/>
        </p:nvCxnSpPr>
        <p:spPr>
          <a:xfrm>
            <a:off x="5749763" y="2855450"/>
            <a:ext cx="812100" cy="0"/>
          </a:xfrm>
          <a:prstGeom prst="straightConnector1">
            <a:avLst/>
          </a:prstGeom>
          <a:noFill/>
          <a:ln w="28575" cap="flat" cmpd="sng">
            <a:solidFill>
              <a:srgbClr val="34A85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6" name="Google Shape;316;p56"/>
          <p:cNvSpPr txBox="1"/>
          <p:nvPr/>
        </p:nvSpPr>
        <p:spPr>
          <a:xfrm>
            <a:off x="3451125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Before usability study</a:t>
            </a:r>
            <a:endParaRPr sz="1200">
              <a:solidFill>
                <a:srgbClr val="34A85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967D2"/>
              </a:solidFill>
            </a:endParaRPr>
          </a:p>
        </p:txBody>
      </p:sp>
      <p:sp>
        <p:nvSpPr>
          <p:cNvPr id="317" name="Google Shape;317;p56"/>
          <p:cNvSpPr txBox="1"/>
          <p:nvPr/>
        </p:nvSpPr>
        <p:spPr>
          <a:xfrm>
            <a:off x="6506700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After usability study</a:t>
            </a:r>
            <a:endParaRPr sz="1200">
              <a:solidFill>
                <a:srgbClr val="34A85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967D2"/>
              </a:solidFill>
            </a:endParaRPr>
          </a:p>
        </p:txBody>
      </p:sp>
      <p:sp>
        <p:nvSpPr>
          <p:cNvPr id="318" name="Google Shape;318;p56"/>
          <p:cNvSpPr txBox="1"/>
          <p:nvPr/>
        </p:nvSpPr>
        <p:spPr>
          <a:xfrm>
            <a:off x="7064125" y="2393750"/>
            <a:ext cx="1239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Image of selected screen after usability study</a:t>
            </a: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" name="Google Shape;114;p21">
            <a:extLst>
              <a:ext uri="{FF2B5EF4-FFF2-40B4-BE49-F238E27FC236}">
                <a16:creationId xmlns:a16="http://schemas.microsoft.com/office/drawing/2014/main" id="{242CA780-70A0-4AA6-A003-6A38C6648C7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0044" y="1176617"/>
            <a:ext cx="2436743" cy="3597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BC330E-F21D-40EE-966C-5443F092D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532" y="1438116"/>
            <a:ext cx="1880400" cy="2827517"/>
          </a:xfrm>
          <a:prstGeom prst="rect">
            <a:avLst/>
          </a:prstGeom>
        </p:spPr>
      </p:pic>
      <p:pic>
        <p:nvPicPr>
          <p:cNvPr id="17" name="Google Shape;130;p22">
            <a:extLst>
              <a:ext uri="{FF2B5EF4-FFF2-40B4-BE49-F238E27FC236}">
                <a16:creationId xmlns:a16="http://schemas.microsoft.com/office/drawing/2014/main" id="{D94C42E5-0DE3-4A02-BF9B-02354C693AB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2400" y="1241806"/>
            <a:ext cx="2353800" cy="3605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14;p21">
            <a:extLst>
              <a:ext uri="{FF2B5EF4-FFF2-40B4-BE49-F238E27FC236}">
                <a16:creationId xmlns:a16="http://schemas.microsoft.com/office/drawing/2014/main" id="{C2734E65-D29A-4103-A120-022659DB5CB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5865" y="1250000"/>
            <a:ext cx="2353800" cy="3605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CFF2CE9-EDAF-44AD-8E5A-4956C1A15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353" y="1497552"/>
            <a:ext cx="1816394" cy="28338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ED9BD00-EF81-410F-AEE5-CA55DE98B7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1975" y="1526848"/>
            <a:ext cx="1826386" cy="28045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1"/>
          <p:cNvSpPr/>
          <p:nvPr/>
        </p:nvSpPr>
        <p:spPr>
          <a:xfrm>
            <a:off x="5517175" y="638725"/>
            <a:ext cx="3380400" cy="410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41"/>
          <p:cNvSpPr txBox="1"/>
          <p:nvPr/>
        </p:nvSpPr>
        <p:spPr>
          <a:xfrm>
            <a:off x="1231075" y="1604200"/>
            <a:ext cx="4086000" cy="106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product: </a:t>
            </a:r>
            <a:endParaRPr dirty="0"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lvl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Design a mobile ticketing app for a movie theater for any movie buffs.</a:t>
            </a:r>
          </a:p>
        </p:txBody>
      </p:sp>
      <p:sp>
        <p:nvSpPr>
          <p:cNvPr id="153" name="Google Shape;153;p41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Project overview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" name="Google Shape;154;p41"/>
          <p:cNvSpPr/>
          <p:nvPr/>
        </p:nvSpPr>
        <p:spPr>
          <a:xfrm>
            <a:off x="517675" y="16042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41"/>
          <p:cNvSpPr txBox="1"/>
          <p:nvPr/>
        </p:nvSpPr>
        <p:spPr>
          <a:xfrm>
            <a:off x="1231075" y="3172985"/>
            <a:ext cx="3446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Project duration: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Oct 2021 – Jan2021</a:t>
            </a:r>
            <a:endParaRPr lang="en-US" sz="1200" b="1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" name="Google Shape;156;p41"/>
          <p:cNvSpPr/>
          <p:nvPr/>
        </p:nvSpPr>
        <p:spPr>
          <a:xfrm>
            <a:off x="517675" y="3172985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1"/>
          <p:cNvSpPr/>
          <p:nvPr/>
        </p:nvSpPr>
        <p:spPr>
          <a:xfrm>
            <a:off x="643388" y="3299236"/>
            <a:ext cx="261874" cy="260801"/>
          </a:xfrm>
          <a:custGeom>
            <a:avLst/>
            <a:gdLst/>
            <a:ahLst/>
            <a:cxnLst/>
            <a:rect l="l" t="t" r="r" b="b"/>
            <a:pathLst>
              <a:path w="1048" h="1045" extrusionOk="0">
                <a:moveTo>
                  <a:pt x="522" y="0"/>
                </a:moveTo>
                <a:cubicBezTo>
                  <a:pt x="234" y="0"/>
                  <a:pt x="0" y="234"/>
                  <a:pt x="0" y="522"/>
                </a:cubicBezTo>
                <a:cubicBezTo>
                  <a:pt x="0" y="810"/>
                  <a:pt x="234" y="1044"/>
                  <a:pt x="522" y="1044"/>
                </a:cubicBezTo>
                <a:cubicBezTo>
                  <a:pt x="810" y="1044"/>
                  <a:pt x="1044" y="810"/>
                  <a:pt x="1044" y="522"/>
                </a:cubicBezTo>
                <a:cubicBezTo>
                  <a:pt x="1047" y="234"/>
                  <a:pt x="812" y="0"/>
                  <a:pt x="522" y="0"/>
                </a:cubicBezTo>
                <a:close/>
                <a:moveTo>
                  <a:pt x="525" y="940"/>
                </a:moveTo>
                <a:cubicBezTo>
                  <a:pt x="293" y="940"/>
                  <a:pt x="107" y="754"/>
                  <a:pt x="107" y="522"/>
                </a:cubicBezTo>
                <a:cubicBezTo>
                  <a:pt x="107" y="291"/>
                  <a:pt x="293" y="104"/>
                  <a:pt x="525" y="104"/>
                </a:cubicBezTo>
                <a:cubicBezTo>
                  <a:pt x="756" y="104"/>
                  <a:pt x="942" y="290"/>
                  <a:pt x="942" y="522"/>
                </a:cubicBezTo>
                <a:cubicBezTo>
                  <a:pt x="942" y="753"/>
                  <a:pt x="753" y="940"/>
                  <a:pt x="525" y="940"/>
                </a:cubicBezTo>
                <a:close/>
                <a:moveTo>
                  <a:pt x="471" y="259"/>
                </a:moveTo>
                <a:lnTo>
                  <a:pt x="471" y="573"/>
                </a:lnTo>
                <a:lnTo>
                  <a:pt x="745" y="736"/>
                </a:lnTo>
                <a:lnTo>
                  <a:pt x="784" y="671"/>
                </a:lnTo>
                <a:lnTo>
                  <a:pt x="550" y="533"/>
                </a:lnTo>
                <a:lnTo>
                  <a:pt x="550" y="259"/>
                </a:lnTo>
                <a:lnTo>
                  <a:pt x="471" y="25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41"/>
          <p:cNvSpPr/>
          <p:nvPr/>
        </p:nvSpPr>
        <p:spPr>
          <a:xfrm>
            <a:off x="610514" y="1752262"/>
            <a:ext cx="327623" cy="217176"/>
          </a:xfrm>
          <a:custGeom>
            <a:avLst/>
            <a:gdLst/>
            <a:ahLst/>
            <a:cxnLst/>
            <a:rect l="l" t="t" r="r" b="b"/>
            <a:pathLst>
              <a:path w="1149" h="765" extrusionOk="0">
                <a:moveTo>
                  <a:pt x="191" y="96"/>
                </a:moveTo>
                <a:lnTo>
                  <a:pt x="1052" y="96"/>
                </a:lnTo>
                <a:lnTo>
                  <a:pt x="1052" y="0"/>
                </a:lnTo>
                <a:lnTo>
                  <a:pt x="191" y="0"/>
                </a:lnTo>
                <a:cubicBezTo>
                  <a:pt x="138" y="0"/>
                  <a:pt x="95" y="42"/>
                  <a:pt x="95" y="96"/>
                </a:cubicBezTo>
                <a:lnTo>
                  <a:pt x="95" y="621"/>
                </a:lnTo>
                <a:lnTo>
                  <a:pt x="0" y="621"/>
                </a:lnTo>
                <a:lnTo>
                  <a:pt x="0" y="764"/>
                </a:lnTo>
                <a:lnTo>
                  <a:pt x="668" y="764"/>
                </a:lnTo>
                <a:lnTo>
                  <a:pt x="668" y="621"/>
                </a:lnTo>
                <a:lnTo>
                  <a:pt x="191" y="621"/>
                </a:lnTo>
                <a:lnTo>
                  <a:pt x="191" y="96"/>
                </a:lnTo>
                <a:close/>
                <a:moveTo>
                  <a:pt x="1100" y="189"/>
                </a:moveTo>
                <a:lnTo>
                  <a:pt x="812" y="189"/>
                </a:lnTo>
                <a:cubicBezTo>
                  <a:pt x="787" y="189"/>
                  <a:pt x="764" y="211"/>
                  <a:pt x="764" y="237"/>
                </a:cubicBezTo>
                <a:lnTo>
                  <a:pt x="764" y="714"/>
                </a:lnTo>
                <a:cubicBezTo>
                  <a:pt x="764" y="739"/>
                  <a:pt x="787" y="762"/>
                  <a:pt x="812" y="762"/>
                </a:cubicBezTo>
                <a:lnTo>
                  <a:pt x="1100" y="762"/>
                </a:lnTo>
                <a:cubicBezTo>
                  <a:pt x="1126" y="762"/>
                  <a:pt x="1148" y="739"/>
                  <a:pt x="1148" y="714"/>
                </a:cubicBezTo>
                <a:lnTo>
                  <a:pt x="1148" y="237"/>
                </a:lnTo>
                <a:cubicBezTo>
                  <a:pt x="1145" y="211"/>
                  <a:pt x="1126" y="189"/>
                  <a:pt x="1100" y="189"/>
                </a:cubicBezTo>
                <a:close/>
                <a:moveTo>
                  <a:pt x="1052" y="621"/>
                </a:moveTo>
                <a:lnTo>
                  <a:pt x="860" y="621"/>
                </a:lnTo>
                <a:lnTo>
                  <a:pt x="860" y="285"/>
                </a:lnTo>
                <a:lnTo>
                  <a:pt x="1052" y="285"/>
                </a:lnTo>
                <a:lnTo>
                  <a:pt x="1052" y="6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41"/>
          <p:cNvSpPr txBox="1"/>
          <p:nvPr/>
        </p:nvSpPr>
        <p:spPr>
          <a:xfrm>
            <a:off x="6301825" y="2412325"/>
            <a:ext cx="181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Preview of selected polished designs.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786174-6292-4E2A-BAA4-D3A5A0CB7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647" y="638725"/>
            <a:ext cx="1413268" cy="4101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BFBC14-987D-46A4-A709-BA0CDC63E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7863" y="638725"/>
            <a:ext cx="1550734" cy="41013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8"/>
          <p:cNvSpPr txBox="1"/>
          <p:nvPr/>
        </p:nvSpPr>
        <p:spPr>
          <a:xfrm>
            <a:off x="159750" y="17400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7" name="Google Shape;337;p58"/>
          <p:cNvSpPr/>
          <p:nvPr/>
        </p:nvSpPr>
        <p:spPr>
          <a:xfrm>
            <a:off x="531000" y="1391850"/>
            <a:ext cx="1818900" cy="3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58"/>
          <p:cNvSpPr/>
          <p:nvPr/>
        </p:nvSpPr>
        <p:spPr>
          <a:xfrm>
            <a:off x="2601788" y="1413675"/>
            <a:ext cx="1818900" cy="3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58"/>
          <p:cNvSpPr/>
          <p:nvPr/>
        </p:nvSpPr>
        <p:spPr>
          <a:xfrm>
            <a:off x="4697950" y="1447850"/>
            <a:ext cx="1818900" cy="3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58"/>
          <p:cNvSpPr/>
          <p:nvPr/>
        </p:nvSpPr>
        <p:spPr>
          <a:xfrm>
            <a:off x="6794100" y="1447850"/>
            <a:ext cx="1818900" cy="3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58"/>
          <p:cNvSpPr txBox="1"/>
          <p:nvPr/>
        </p:nvSpPr>
        <p:spPr>
          <a:xfrm>
            <a:off x="890250" y="2701950"/>
            <a:ext cx="1100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Main mockup screen for display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2" name="Google Shape;342;p58"/>
          <p:cNvSpPr txBox="1"/>
          <p:nvPr/>
        </p:nvSpPr>
        <p:spPr>
          <a:xfrm>
            <a:off x="2953850" y="2723775"/>
            <a:ext cx="1100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Main mockup screen for display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3" name="Google Shape;343;p58"/>
          <p:cNvSpPr txBox="1"/>
          <p:nvPr/>
        </p:nvSpPr>
        <p:spPr>
          <a:xfrm>
            <a:off x="5057200" y="2701950"/>
            <a:ext cx="1100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Main mockup screen for display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4" name="Google Shape;344;p58"/>
          <p:cNvSpPr txBox="1"/>
          <p:nvPr/>
        </p:nvSpPr>
        <p:spPr>
          <a:xfrm>
            <a:off x="7160550" y="2757950"/>
            <a:ext cx="1100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Main mockup screen for display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C3D32D-C0D0-49B9-81A4-2446C7B38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78" y="957429"/>
            <a:ext cx="1899222" cy="36647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EEB27F-B834-4FF9-BEA3-63347E4DF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0223" y="957429"/>
            <a:ext cx="1946724" cy="36647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5EF993-71FD-4701-818A-9EA24B34BE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6618" y="957429"/>
            <a:ext cx="1899532" cy="36647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720173-9E7B-4CB1-AFAF-A01E72AD56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9009" y="957428"/>
            <a:ext cx="1787841" cy="366472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9"/>
          <p:cNvSpPr txBox="1"/>
          <p:nvPr/>
        </p:nvSpPr>
        <p:spPr>
          <a:xfrm>
            <a:off x="517675" y="524350"/>
            <a:ext cx="70008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High-fidelity</a:t>
            </a:r>
            <a:b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prototype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1" name="Google Shape;351;p59"/>
          <p:cNvSpPr txBox="1"/>
          <p:nvPr/>
        </p:nvSpPr>
        <p:spPr>
          <a:xfrm>
            <a:off x="532875" y="1793800"/>
            <a:ext cx="22242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final high-fidelity prototype presented cleaner user flows for building a move ticket.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6BEA635-A0B6-4A36-820F-A5A2A067C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312" y="423582"/>
            <a:ext cx="6061542" cy="4195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1"/>
          <p:cNvSpPr txBox="1"/>
          <p:nvPr/>
        </p:nvSpPr>
        <p:spPr>
          <a:xfrm>
            <a:off x="517675" y="4481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Accessibility considerations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4" name="Google Shape;274;p41"/>
          <p:cNvSpPr/>
          <p:nvPr/>
        </p:nvSpPr>
        <p:spPr>
          <a:xfrm>
            <a:off x="517675" y="1624725"/>
            <a:ext cx="2436300" cy="23808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41"/>
          <p:cNvSpPr txBox="1"/>
          <p:nvPr/>
        </p:nvSpPr>
        <p:spPr>
          <a:xfrm>
            <a:off x="711325" y="2070200"/>
            <a:ext cx="20490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Provided access 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to users who are vision impaired through adding alt text to images for screen readers.</a:t>
            </a:r>
            <a:endParaRPr/>
          </a:p>
        </p:txBody>
      </p:sp>
      <p:sp>
        <p:nvSpPr>
          <p:cNvPr id="276" name="Google Shape;276;p41"/>
          <p:cNvSpPr/>
          <p:nvPr/>
        </p:nvSpPr>
        <p:spPr>
          <a:xfrm>
            <a:off x="3175275" y="1624725"/>
            <a:ext cx="2436300" cy="23808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41"/>
          <p:cNvSpPr txBox="1"/>
          <p:nvPr/>
        </p:nvSpPr>
        <p:spPr>
          <a:xfrm>
            <a:off x="3368925" y="2070200"/>
            <a:ext cx="20490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Used icons to 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help make 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navigation easier.</a:t>
            </a:r>
            <a:endParaRPr/>
          </a:p>
        </p:txBody>
      </p:sp>
      <p:sp>
        <p:nvSpPr>
          <p:cNvPr id="278" name="Google Shape;278;p41"/>
          <p:cNvSpPr/>
          <p:nvPr/>
        </p:nvSpPr>
        <p:spPr>
          <a:xfrm>
            <a:off x="5832875" y="1624725"/>
            <a:ext cx="2436300" cy="23808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41"/>
          <p:cNvSpPr txBox="1"/>
          <p:nvPr/>
        </p:nvSpPr>
        <p:spPr>
          <a:xfrm>
            <a:off x="6026525" y="2070200"/>
            <a:ext cx="2049000" cy="1918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Used detailed move posters and move snippet to review  the movie rating and star cast to select a movie based on their interest</a:t>
            </a:r>
            <a:endParaRPr dirty="0"/>
          </a:p>
        </p:txBody>
      </p:sp>
      <p:sp>
        <p:nvSpPr>
          <p:cNvPr id="280" name="Google Shape;280;p41"/>
          <p:cNvSpPr/>
          <p:nvPr/>
        </p:nvSpPr>
        <p:spPr>
          <a:xfrm>
            <a:off x="1479175" y="1386371"/>
            <a:ext cx="513300" cy="5133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81" name="Google Shape;281;p41"/>
          <p:cNvSpPr/>
          <p:nvPr/>
        </p:nvSpPr>
        <p:spPr>
          <a:xfrm>
            <a:off x="4136775" y="1386371"/>
            <a:ext cx="513300" cy="5133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82" name="Google Shape;282;p41"/>
          <p:cNvSpPr/>
          <p:nvPr/>
        </p:nvSpPr>
        <p:spPr>
          <a:xfrm>
            <a:off x="6794375" y="1386371"/>
            <a:ext cx="513300" cy="5133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6368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1"/>
          <p:cNvSpPr txBox="1"/>
          <p:nvPr/>
        </p:nvSpPr>
        <p:spPr>
          <a:xfrm>
            <a:off x="3721275" y="2210100"/>
            <a:ext cx="2275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Takeaways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Next steps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2" name="Google Shape;372;p61"/>
          <p:cNvSpPr txBox="1"/>
          <p:nvPr/>
        </p:nvSpPr>
        <p:spPr>
          <a:xfrm>
            <a:off x="-468875" y="2294700"/>
            <a:ext cx="3704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Going forward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73" name="Google Shape;373;p61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2"/>
          <p:cNvSpPr txBox="1"/>
          <p:nvPr/>
        </p:nvSpPr>
        <p:spPr>
          <a:xfrm>
            <a:off x="517675" y="5243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Takeaways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9" name="Google Shape;379;p62"/>
          <p:cNvSpPr txBox="1"/>
          <p:nvPr/>
        </p:nvSpPr>
        <p:spPr>
          <a:xfrm>
            <a:off x="539600" y="2237975"/>
            <a:ext cx="3446100" cy="1615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Impact: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Insert  The app was well received and able to book ticket and change the date and time in the seat selection screen.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0" name="Google Shape;380;p62"/>
          <p:cNvSpPr/>
          <p:nvPr/>
        </p:nvSpPr>
        <p:spPr>
          <a:xfrm>
            <a:off x="539600" y="1534000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62"/>
          <p:cNvSpPr txBox="1"/>
          <p:nvPr/>
        </p:nvSpPr>
        <p:spPr>
          <a:xfrm>
            <a:off x="4495800" y="2237975"/>
            <a:ext cx="3446100" cy="1615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What I learned:</a:t>
            </a:r>
            <a:endParaRPr dirty="0">
              <a:solidFill>
                <a:srgbClr val="5F636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 learned that the first ideas for the app are only the beginning of the process. Usability studies and peer feedback influenced each iteration of the app’s designs</a:t>
            </a:r>
            <a:endParaRPr sz="1200" b="1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2" name="Google Shape;382;p62"/>
          <p:cNvSpPr/>
          <p:nvPr/>
        </p:nvSpPr>
        <p:spPr>
          <a:xfrm>
            <a:off x="4495800" y="1534000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62"/>
          <p:cNvSpPr/>
          <p:nvPr/>
        </p:nvSpPr>
        <p:spPr>
          <a:xfrm>
            <a:off x="679050" y="1660250"/>
            <a:ext cx="234394" cy="260801"/>
          </a:xfrm>
          <a:custGeom>
            <a:avLst/>
            <a:gdLst/>
            <a:ahLst/>
            <a:cxnLst/>
            <a:rect l="l" t="t" r="r" b="b"/>
            <a:pathLst>
              <a:path w="941" h="1045" extrusionOk="0">
                <a:moveTo>
                  <a:pt x="833" y="105"/>
                </a:moveTo>
                <a:lnTo>
                  <a:pt x="616" y="105"/>
                </a:lnTo>
                <a:cubicBezTo>
                  <a:pt x="593" y="45"/>
                  <a:pt x="536" y="0"/>
                  <a:pt x="469" y="0"/>
                </a:cubicBezTo>
                <a:cubicBezTo>
                  <a:pt x="401" y="0"/>
                  <a:pt x="345" y="45"/>
                  <a:pt x="322" y="105"/>
                </a:cubicBezTo>
                <a:lnTo>
                  <a:pt x="105" y="105"/>
                </a:lnTo>
                <a:cubicBezTo>
                  <a:pt x="48" y="105"/>
                  <a:pt x="0" y="153"/>
                  <a:pt x="0" y="209"/>
                </a:cubicBezTo>
                <a:lnTo>
                  <a:pt x="0" y="940"/>
                </a:lnTo>
                <a:cubicBezTo>
                  <a:pt x="0" y="997"/>
                  <a:pt x="48" y="1044"/>
                  <a:pt x="105" y="1044"/>
                </a:cubicBezTo>
                <a:lnTo>
                  <a:pt x="836" y="1044"/>
                </a:lnTo>
                <a:cubicBezTo>
                  <a:pt x="892" y="1044"/>
                  <a:pt x="940" y="997"/>
                  <a:pt x="940" y="940"/>
                </a:cubicBezTo>
                <a:lnTo>
                  <a:pt x="940" y="209"/>
                </a:lnTo>
                <a:cubicBezTo>
                  <a:pt x="937" y="153"/>
                  <a:pt x="889" y="105"/>
                  <a:pt x="833" y="105"/>
                </a:cubicBezTo>
                <a:close/>
                <a:moveTo>
                  <a:pt x="466" y="105"/>
                </a:moveTo>
                <a:cubicBezTo>
                  <a:pt x="494" y="105"/>
                  <a:pt x="520" y="127"/>
                  <a:pt x="520" y="158"/>
                </a:cubicBezTo>
                <a:cubicBezTo>
                  <a:pt x="520" y="187"/>
                  <a:pt x="497" y="212"/>
                  <a:pt x="466" y="212"/>
                </a:cubicBezTo>
                <a:cubicBezTo>
                  <a:pt x="435" y="212"/>
                  <a:pt x="412" y="189"/>
                  <a:pt x="412" y="158"/>
                </a:cubicBezTo>
                <a:cubicBezTo>
                  <a:pt x="415" y="127"/>
                  <a:pt x="438" y="105"/>
                  <a:pt x="466" y="105"/>
                </a:cubicBezTo>
                <a:close/>
                <a:moveTo>
                  <a:pt x="362" y="836"/>
                </a:moveTo>
                <a:lnTo>
                  <a:pt x="153" y="627"/>
                </a:lnTo>
                <a:lnTo>
                  <a:pt x="226" y="553"/>
                </a:lnTo>
                <a:lnTo>
                  <a:pt x="362" y="689"/>
                </a:lnTo>
                <a:lnTo>
                  <a:pt x="706" y="345"/>
                </a:lnTo>
                <a:lnTo>
                  <a:pt x="779" y="418"/>
                </a:lnTo>
                <a:lnTo>
                  <a:pt x="362" y="8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4" name="Google Shape;384;p62"/>
          <p:cNvGrpSpPr/>
          <p:nvPr/>
        </p:nvGrpSpPr>
        <p:grpSpPr>
          <a:xfrm>
            <a:off x="4605678" y="1676963"/>
            <a:ext cx="293543" cy="227362"/>
            <a:chOff x="420350" y="238125"/>
            <a:chExt cx="6779275" cy="5238750"/>
          </a:xfrm>
        </p:grpSpPr>
        <p:sp>
          <p:nvSpPr>
            <p:cNvPr id="385" name="Google Shape;385;p62"/>
            <p:cNvSpPr/>
            <p:nvPr/>
          </p:nvSpPr>
          <p:spPr>
            <a:xfrm>
              <a:off x="420350" y="238125"/>
              <a:ext cx="6779275" cy="5238750"/>
            </a:xfrm>
            <a:custGeom>
              <a:avLst/>
              <a:gdLst/>
              <a:ahLst/>
              <a:cxnLst/>
              <a:rect l="l" t="t" r="r" b="b"/>
              <a:pathLst>
                <a:path w="271171" h="209550" extrusionOk="0">
                  <a:moveTo>
                    <a:pt x="203423" y="24684"/>
                  </a:moveTo>
                  <a:lnTo>
                    <a:pt x="208928" y="24773"/>
                  </a:lnTo>
                  <a:lnTo>
                    <a:pt x="214433" y="25039"/>
                  </a:lnTo>
                  <a:lnTo>
                    <a:pt x="219938" y="25483"/>
                  </a:lnTo>
                  <a:lnTo>
                    <a:pt x="225443" y="26105"/>
                  </a:lnTo>
                  <a:lnTo>
                    <a:pt x="228107" y="26549"/>
                  </a:lnTo>
                  <a:lnTo>
                    <a:pt x="230859" y="26993"/>
                  </a:lnTo>
                  <a:lnTo>
                    <a:pt x="233523" y="27437"/>
                  </a:lnTo>
                  <a:lnTo>
                    <a:pt x="236187" y="28058"/>
                  </a:lnTo>
                  <a:lnTo>
                    <a:pt x="238762" y="28680"/>
                  </a:lnTo>
                  <a:lnTo>
                    <a:pt x="241426" y="29301"/>
                  </a:lnTo>
                  <a:lnTo>
                    <a:pt x="244001" y="30012"/>
                  </a:lnTo>
                  <a:lnTo>
                    <a:pt x="246576" y="30811"/>
                  </a:lnTo>
                  <a:lnTo>
                    <a:pt x="246576" y="172612"/>
                  </a:lnTo>
                  <a:lnTo>
                    <a:pt x="244001" y="171813"/>
                  </a:lnTo>
                  <a:lnTo>
                    <a:pt x="241426" y="171103"/>
                  </a:lnTo>
                  <a:lnTo>
                    <a:pt x="238762" y="170393"/>
                  </a:lnTo>
                  <a:lnTo>
                    <a:pt x="236187" y="169771"/>
                  </a:lnTo>
                  <a:lnTo>
                    <a:pt x="233523" y="169238"/>
                  </a:lnTo>
                  <a:lnTo>
                    <a:pt x="230859" y="168706"/>
                  </a:lnTo>
                  <a:lnTo>
                    <a:pt x="228107" y="168262"/>
                  </a:lnTo>
                  <a:lnTo>
                    <a:pt x="225443" y="167906"/>
                  </a:lnTo>
                  <a:lnTo>
                    <a:pt x="219938" y="167196"/>
                  </a:lnTo>
                  <a:lnTo>
                    <a:pt x="214433" y="166752"/>
                  </a:lnTo>
                  <a:lnTo>
                    <a:pt x="208928" y="166486"/>
                  </a:lnTo>
                  <a:lnTo>
                    <a:pt x="203423" y="166397"/>
                  </a:lnTo>
                  <a:lnTo>
                    <a:pt x="199338" y="166486"/>
                  </a:lnTo>
                  <a:lnTo>
                    <a:pt x="195165" y="166752"/>
                  </a:lnTo>
                  <a:lnTo>
                    <a:pt x="190814" y="167196"/>
                  </a:lnTo>
                  <a:lnTo>
                    <a:pt x="186286" y="167818"/>
                  </a:lnTo>
                  <a:lnTo>
                    <a:pt x="181757" y="168617"/>
                  </a:lnTo>
                  <a:lnTo>
                    <a:pt x="177140" y="169505"/>
                  </a:lnTo>
                  <a:lnTo>
                    <a:pt x="172523" y="170570"/>
                  </a:lnTo>
                  <a:lnTo>
                    <a:pt x="167906" y="171724"/>
                  </a:lnTo>
                  <a:lnTo>
                    <a:pt x="163289" y="173056"/>
                  </a:lnTo>
                  <a:lnTo>
                    <a:pt x="158849" y="174477"/>
                  </a:lnTo>
                  <a:lnTo>
                    <a:pt x="154498" y="175986"/>
                  </a:lnTo>
                  <a:lnTo>
                    <a:pt x="150236" y="177585"/>
                  </a:lnTo>
                  <a:lnTo>
                    <a:pt x="146241" y="179272"/>
                  </a:lnTo>
                  <a:lnTo>
                    <a:pt x="142422" y="181136"/>
                  </a:lnTo>
                  <a:lnTo>
                    <a:pt x="138871" y="183001"/>
                  </a:lnTo>
                  <a:lnTo>
                    <a:pt x="135586" y="184866"/>
                  </a:lnTo>
                  <a:lnTo>
                    <a:pt x="135586" y="43153"/>
                  </a:lnTo>
                  <a:lnTo>
                    <a:pt x="138871" y="41200"/>
                  </a:lnTo>
                  <a:lnTo>
                    <a:pt x="142422" y="39335"/>
                  </a:lnTo>
                  <a:lnTo>
                    <a:pt x="146241" y="37559"/>
                  </a:lnTo>
                  <a:lnTo>
                    <a:pt x="150236" y="35783"/>
                  </a:lnTo>
                  <a:lnTo>
                    <a:pt x="154498" y="34185"/>
                  </a:lnTo>
                  <a:lnTo>
                    <a:pt x="158849" y="32676"/>
                  </a:lnTo>
                  <a:lnTo>
                    <a:pt x="163289" y="31255"/>
                  </a:lnTo>
                  <a:lnTo>
                    <a:pt x="167906" y="29923"/>
                  </a:lnTo>
                  <a:lnTo>
                    <a:pt x="172523" y="28769"/>
                  </a:lnTo>
                  <a:lnTo>
                    <a:pt x="177140" y="27703"/>
                  </a:lnTo>
                  <a:lnTo>
                    <a:pt x="181757" y="26815"/>
                  </a:lnTo>
                  <a:lnTo>
                    <a:pt x="186286" y="26016"/>
                  </a:lnTo>
                  <a:lnTo>
                    <a:pt x="190814" y="25483"/>
                  </a:lnTo>
                  <a:lnTo>
                    <a:pt x="195165" y="25039"/>
                  </a:lnTo>
                  <a:lnTo>
                    <a:pt x="199338" y="24773"/>
                  </a:lnTo>
                  <a:lnTo>
                    <a:pt x="203423" y="24684"/>
                  </a:lnTo>
                  <a:close/>
                  <a:moveTo>
                    <a:pt x="67748" y="0"/>
                  </a:moveTo>
                  <a:lnTo>
                    <a:pt x="63220" y="89"/>
                  </a:lnTo>
                  <a:lnTo>
                    <a:pt x="58692" y="266"/>
                  </a:lnTo>
                  <a:lnTo>
                    <a:pt x="54163" y="533"/>
                  </a:lnTo>
                  <a:lnTo>
                    <a:pt x="49546" y="977"/>
                  </a:lnTo>
                  <a:lnTo>
                    <a:pt x="45018" y="1509"/>
                  </a:lnTo>
                  <a:lnTo>
                    <a:pt x="40489" y="2220"/>
                  </a:lnTo>
                  <a:lnTo>
                    <a:pt x="35961" y="3108"/>
                  </a:lnTo>
                  <a:lnTo>
                    <a:pt x="31610" y="4173"/>
                  </a:lnTo>
                  <a:lnTo>
                    <a:pt x="27259" y="5328"/>
                  </a:lnTo>
                  <a:lnTo>
                    <a:pt x="22908" y="6659"/>
                  </a:lnTo>
                  <a:lnTo>
                    <a:pt x="18824" y="8169"/>
                  </a:lnTo>
                  <a:lnTo>
                    <a:pt x="16782" y="8968"/>
                  </a:lnTo>
                  <a:lnTo>
                    <a:pt x="14739" y="9856"/>
                  </a:lnTo>
                  <a:lnTo>
                    <a:pt x="12786" y="10744"/>
                  </a:lnTo>
                  <a:lnTo>
                    <a:pt x="10833" y="11721"/>
                  </a:lnTo>
                  <a:lnTo>
                    <a:pt x="8879" y="12697"/>
                  </a:lnTo>
                  <a:lnTo>
                    <a:pt x="7015" y="13763"/>
                  </a:lnTo>
                  <a:lnTo>
                    <a:pt x="5239" y="14917"/>
                  </a:lnTo>
                  <a:lnTo>
                    <a:pt x="3463" y="16071"/>
                  </a:lnTo>
                  <a:lnTo>
                    <a:pt x="1687" y="17226"/>
                  </a:lnTo>
                  <a:lnTo>
                    <a:pt x="0" y="18469"/>
                  </a:lnTo>
                  <a:lnTo>
                    <a:pt x="0" y="199073"/>
                  </a:lnTo>
                  <a:lnTo>
                    <a:pt x="0" y="199694"/>
                  </a:lnTo>
                  <a:lnTo>
                    <a:pt x="89" y="200227"/>
                  </a:lnTo>
                  <a:lnTo>
                    <a:pt x="266" y="200760"/>
                  </a:lnTo>
                  <a:lnTo>
                    <a:pt x="533" y="201381"/>
                  </a:lnTo>
                  <a:lnTo>
                    <a:pt x="799" y="201914"/>
                  </a:lnTo>
                  <a:lnTo>
                    <a:pt x="1154" y="202358"/>
                  </a:lnTo>
                  <a:lnTo>
                    <a:pt x="1865" y="203335"/>
                  </a:lnTo>
                  <a:lnTo>
                    <a:pt x="2841" y="204134"/>
                  </a:lnTo>
                  <a:lnTo>
                    <a:pt x="3374" y="204400"/>
                  </a:lnTo>
                  <a:lnTo>
                    <a:pt x="3907" y="204755"/>
                  </a:lnTo>
                  <a:lnTo>
                    <a:pt x="4440" y="204933"/>
                  </a:lnTo>
                  <a:lnTo>
                    <a:pt x="4972" y="205110"/>
                  </a:lnTo>
                  <a:lnTo>
                    <a:pt x="5594" y="205199"/>
                  </a:lnTo>
                  <a:lnTo>
                    <a:pt x="6127" y="205288"/>
                  </a:lnTo>
                  <a:lnTo>
                    <a:pt x="6571" y="205199"/>
                  </a:lnTo>
                  <a:lnTo>
                    <a:pt x="7015" y="205110"/>
                  </a:lnTo>
                  <a:lnTo>
                    <a:pt x="7725" y="204933"/>
                  </a:lnTo>
                  <a:lnTo>
                    <a:pt x="8435" y="204755"/>
                  </a:lnTo>
                  <a:lnTo>
                    <a:pt x="8790" y="204666"/>
                  </a:lnTo>
                  <a:lnTo>
                    <a:pt x="9234" y="204666"/>
                  </a:lnTo>
                  <a:lnTo>
                    <a:pt x="12431" y="203157"/>
                  </a:lnTo>
                  <a:lnTo>
                    <a:pt x="15805" y="201736"/>
                  </a:lnTo>
                  <a:lnTo>
                    <a:pt x="19268" y="200404"/>
                  </a:lnTo>
                  <a:lnTo>
                    <a:pt x="22908" y="199161"/>
                  </a:lnTo>
                  <a:lnTo>
                    <a:pt x="26549" y="197918"/>
                  </a:lnTo>
                  <a:lnTo>
                    <a:pt x="30367" y="196853"/>
                  </a:lnTo>
                  <a:lnTo>
                    <a:pt x="34185" y="195787"/>
                  </a:lnTo>
                  <a:lnTo>
                    <a:pt x="38003" y="194810"/>
                  </a:lnTo>
                  <a:lnTo>
                    <a:pt x="41910" y="194011"/>
                  </a:lnTo>
                  <a:lnTo>
                    <a:pt x="45817" y="193212"/>
                  </a:lnTo>
                  <a:lnTo>
                    <a:pt x="49635" y="192591"/>
                  </a:lnTo>
                  <a:lnTo>
                    <a:pt x="53453" y="192058"/>
                  </a:lnTo>
                  <a:lnTo>
                    <a:pt x="57182" y="191614"/>
                  </a:lnTo>
                  <a:lnTo>
                    <a:pt x="60823" y="191348"/>
                  </a:lnTo>
                  <a:lnTo>
                    <a:pt x="64374" y="191170"/>
                  </a:lnTo>
                  <a:lnTo>
                    <a:pt x="67748" y="191081"/>
                  </a:lnTo>
                  <a:lnTo>
                    <a:pt x="72277" y="191170"/>
                  </a:lnTo>
                  <a:lnTo>
                    <a:pt x="76894" y="191348"/>
                  </a:lnTo>
                  <a:lnTo>
                    <a:pt x="81422" y="191614"/>
                  </a:lnTo>
                  <a:lnTo>
                    <a:pt x="86040" y="192058"/>
                  </a:lnTo>
                  <a:lnTo>
                    <a:pt x="90568" y="192591"/>
                  </a:lnTo>
                  <a:lnTo>
                    <a:pt x="95096" y="193390"/>
                  </a:lnTo>
                  <a:lnTo>
                    <a:pt x="99536" y="194189"/>
                  </a:lnTo>
                  <a:lnTo>
                    <a:pt x="103976" y="195254"/>
                  </a:lnTo>
                  <a:lnTo>
                    <a:pt x="108326" y="196409"/>
                  </a:lnTo>
                  <a:lnTo>
                    <a:pt x="112588" y="197741"/>
                  </a:lnTo>
                  <a:lnTo>
                    <a:pt x="116762" y="199250"/>
                  </a:lnTo>
                  <a:lnTo>
                    <a:pt x="118804" y="200049"/>
                  </a:lnTo>
                  <a:lnTo>
                    <a:pt x="120846" y="200937"/>
                  </a:lnTo>
                  <a:lnTo>
                    <a:pt x="122799" y="201825"/>
                  </a:lnTo>
                  <a:lnTo>
                    <a:pt x="124753" y="202802"/>
                  </a:lnTo>
                  <a:lnTo>
                    <a:pt x="126618" y="203867"/>
                  </a:lnTo>
                  <a:lnTo>
                    <a:pt x="128482" y="204844"/>
                  </a:lnTo>
                  <a:lnTo>
                    <a:pt x="130347" y="205998"/>
                  </a:lnTo>
                  <a:lnTo>
                    <a:pt x="132123" y="207153"/>
                  </a:lnTo>
                  <a:lnTo>
                    <a:pt x="133898" y="208307"/>
                  </a:lnTo>
                  <a:lnTo>
                    <a:pt x="135586" y="209550"/>
                  </a:lnTo>
                  <a:lnTo>
                    <a:pt x="138871" y="207597"/>
                  </a:lnTo>
                  <a:lnTo>
                    <a:pt x="142422" y="205732"/>
                  </a:lnTo>
                  <a:lnTo>
                    <a:pt x="146241" y="203956"/>
                  </a:lnTo>
                  <a:lnTo>
                    <a:pt x="150236" y="202269"/>
                  </a:lnTo>
                  <a:lnTo>
                    <a:pt x="154498" y="200671"/>
                  </a:lnTo>
                  <a:lnTo>
                    <a:pt x="158849" y="199073"/>
                  </a:lnTo>
                  <a:lnTo>
                    <a:pt x="163289" y="197652"/>
                  </a:lnTo>
                  <a:lnTo>
                    <a:pt x="167906" y="196409"/>
                  </a:lnTo>
                  <a:lnTo>
                    <a:pt x="172523" y="195166"/>
                  </a:lnTo>
                  <a:lnTo>
                    <a:pt x="177140" y="194189"/>
                  </a:lnTo>
                  <a:lnTo>
                    <a:pt x="181757" y="193212"/>
                  </a:lnTo>
                  <a:lnTo>
                    <a:pt x="186286" y="192502"/>
                  </a:lnTo>
                  <a:lnTo>
                    <a:pt x="190814" y="191880"/>
                  </a:lnTo>
                  <a:lnTo>
                    <a:pt x="195165" y="191436"/>
                  </a:lnTo>
                  <a:lnTo>
                    <a:pt x="199338" y="191170"/>
                  </a:lnTo>
                  <a:lnTo>
                    <a:pt x="203423" y="191081"/>
                  </a:lnTo>
                  <a:lnTo>
                    <a:pt x="207241" y="191081"/>
                  </a:lnTo>
                  <a:lnTo>
                    <a:pt x="211059" y="191259"/>
                  </a:lnTo>
                  <a:lnTo>
                    <a:pt x="214877" y="191436"/>
                  </a:lnTo>
                  <a:lnTo>
                    <a:pt x="218695" y="191792"/>
                  </a:lnTo>
                  <a:lnTo>
                    <a:pt x="222513" y="192235"/>
                  </a:lnTo>
                  <a:lnTo>
                    <a:pt x="226331" y="192768"/>
                  </a:lnTo>
                  <a:lnTo>
                    <a:pt x="230060" y="193390"/>
                  </a:lnTo>
                  <a:lnTo>
                    <a:pt x="233790" y="194100"/>
                  </a:lnTo>
                  <a:lnTo>
                    <a:pt x="237519" y="194899"/>
                  </a:lnTo>
                  <a:lnTo>
                    <a:pt x="241159" y="195876"/>
                  </a:lnTo>
                  <a:lnTo>
                    <a:pt x="244800" y="196941"/>
                  </a:lnTo>
                  <a:lnTo>
                    <a:pt x="248351" y="198096"/>
                  </a:lnTo>
                  <a:lnTo>
                    <a:pt x="251903" y="199428"/>
                  </a:lnTo>
                  <a:lnTo>
                    <a:pt x="255277" y="200848"/>
                  </a:lnTo>
                  <a:lnTo>
                    <a:pt x="258651" y="202358"/>
                  </a:lnTo>
                  <a:lnTo>
                    <a:pt x="261937" y="204045"/>
                  </a:lnTo>
                  <a:lnTo>
                    <a:pt x="262736" y="204400"/>
                  </a:lnTo>
                  <a:lnTo>
                    <a:pt x="263446" y="204578"/>
                  </a:lnTo>
                  <a:lnTo>
                    <a:pt x="264156" y="204666"/>
                  </a:lnTo>
                  <a:lnTo>
                    <a:pt x="265044" y="204666"/>
                  </a:lnTo>
                  <a:lnTo>
                    <a:pt x="265577" y="204578"/>
                  </a:lnTo>
                  <a:lnTo>
                    <a:pt x="266199" y="204489"/>
                  </a:lnTo>
                  <a:lnTo>
                    <a:pt x="266731" y="204311"/>
                  </a:lnTo>
                  <a:lnTo>
                    <a:pt x="267264" y="204134"/>
                  </a:lnTo>
                  <a:lnTo>
                    <a:pt x="267797" y="203867"/>
                  </a:lnTo>
                  <a:lnTo>
                    <a:pt x="268330" y="203512"/>
                  </a:lnTo>
                  <a:lnTo>
                    <a:pt x="269306" y="202713"/>
                  </a:lnTo>
                  <a:lnTo>
                    <a:pt x="270017" y="201736"/>
                  </a:lnTo>
                  <a:lnTo>
                    <a:pt x="270372" y="201292"/>
                  </a:lnTo>
                  <a:lnTo>
                    <a:pt x="270638" y="200760"/>
                  </a:lnTo>
                  <a:lnTo>
                    <a:pt x="270905" y="200138"/>
                  </a:lnTo>
                  <a:lnTo>
                    <a:pt x="271082" y="199605"/>
                  </a:lnTo>
                  <a:lnTo>
                    <a:pt x="271171" y="199073"/>
                  </a:lnTo>
                  <a:lnTo>
                    <a:pt x="271171" y="198451"/>
                  </a:lnTo>
                  <a:lnTo>
                    <a:pt x="271171" y="18469"/>
                  </a:lnTo>
                  <a:lnTo>
                    <a:pt x="268418" y="16515"/>
                  </a:lnTo>
                  <a:lnTo>
                    <a:pt x="265488" y="14651"/>
                  </a:lnTo>
                  <a:lnTo>
                    <a:pt x="262558" y="12964"/>
                  </a:lnTo>
                  <a:lnTo>
                    <a:pt x="259539" y="11365"/>
                  </a:lnTo>
                  <a:lnTo>
                    <a:pt x="256432" y="9945"/>
                  </a:lnTo>
                  <a:lnTo>
                    <a:pt x="253235" y="8613"/>
                  </a:lnTo>
                  <a:lnTo>
                    <a:pt x="249950" y="7370"/>
                  </a:lnTo>
                  <a:lnTo>
                    <a:pt x="246576" y="6127"/>
                  </a:lnTo>
                  <a:lnTo>
                    <a:pt x="243912" y="5328"/>
                  </a:lnTo>
                  <a:lnTo>
                    <a:pt x="241337" y="4617"/>
                  </a:lnTo>
                  <a:lnTo>
                    <a:pt x="238673" y="3996"/>
                  </a:lnTo>
                  <a:lnTo>
                    <a:pt x="236009" y="3374"/>
                  </a:lnTo>
                  <a:lnTo>
                    <a:pt x="233346" y="2841"/>
                  </a:lnTo>
                  <a:lnTo>
                    <a:pt x="230682" y="2309"/>
                  </a:lnTo>
                  <a:lnTo>
                    <a:pt x="225266" y="1421"/>
                  </a:lnTo>
                  <a:lnTo>
                    <a:pt x="219760" y="799"/>
                  </a:lnTo>
                  <a:lnTo>
                    <a:pt x="214255" y="355"/>
                  </a:lnTo>
                  <a:lnTo>
                    <a:pt x="208839" y="89"/>
                  </a:lnTo>
                  <a:lnTo>
                    <a:pt x="203423" y="0"/>
                  </a:lnTo>
                  <a:lnTo>
                    <a:pt x="198894" y="89"/>
                  </a:lnTo>
                  <a:lnTo>
                    <a:pt x="194277" y="266"/>
                  </a:lnTo>
                  <a:lnTo>
                    <a:pt x="189749" y="533"/>
                  </a:lnTo>
                  <a:lnTo>
                    <a:pt x="185131" y="977"/>
                  </a:lnTo>
                  <a:lnTo>
                    <a:pt x="180603" y="1509"/>
                  </a:lnTo>
                  <a:lnTo>
                    <a:pt x="176075" y="2220"/>
                  </a:lnTo>
                  <a:lnTo>
                    <a:pt x="171635" y="3108"/>
                  </a:lnTo>
                  <a:lnTo>
                    <a:pt x="167195" y="4173"/>
                  </a:lnTo>
                  <a:lnTo>
                    <a:pt x="162845" y="5328"/>
                  </a:lnTo>
                  <a:lnTo>
                    <a:pt x="158583" y="6659"/>
                  </a:lnTo>
                  <a:lnTo>
                    <a:pt x="154409" y="8169"/>
                  </a:lnTo>
                  <a:lnTo>
                    <a:pt x="152367" y="8968"/>
                  </a:lnTo>
                  <a:lnTo>
                    <a:pt x="150325" y="9856"/>
                  </a:lnTo>
                  <a:lnTo>
                    <a:pt x="148372" y="10744"/>
                  </a:lnTo>
                  <a:lnTo>
                    <a:pt x="146418" y="11721"/>
                  </a:lnTo>
                  <a:lnTo>
                    <a:pt x="144554" y="12697"/>
                  </a:lnTo>
                  <a:lnTo>
                    <a:pt x="142689" y="13763"/>
                  </a:lnTo>
                  <a:lnTo>
                    <a:pt x="140824" y="14917"/>
                  </a:lnTo>
                  <a:lnTo>
                    <a:pt x="139048" y="16071"/>
                  </a:lnTo>
                  <a:lnTo>
                    <a:pt x="137273" y="17226"/>
                  </a:lnTo>
                  <a:lnTo>
                    <a:pt x="135586" y="18469"/>
                  </a:lnTo>
                  <a:lnTo>
                    <a:pt x="133898" y="17226"/>
                  </a:lnTo>
                  <a:lnTo>
                    <a:pt x="132123" y="16071"/>
                  </a:lnTo>
                  <a:lnTo>
                    <a:pt x="130347" y="14917"/>
                  </a:lnTo>
                  <a:lnTo>
                    <a:pt x="128482" y="13763"/>
                  </a:lnTo>
                  <a:lnTo>
                    <a:pt x="126618" y="12697"/>
                  </a:lnTo>
                  <a:lnTo>
                    <a:pt x="124753" y="11721"/>
                  </a:lnTo>
                  <a:lnTo>
                    <a:pt x="122799" y="10744"/>
                  </a:lnTo>
                  <a:lnTo>
                    <a:pt x="120846" y="9856"/>
                  </a:lnTo>
                  <a:lnTo>
                    <a:pt x="118804" y="8968"/>
                  </a:lnTo>
                  <a:lnTo>
                    <a:pt x="116762" y="8169"/>
                  </a:lnTo>
                  <a:lnTo>
                    <a:pt x="112588" y="6659"/>
                  </a:lnTo>
                  <a:lnTo>
                    <a:pt x="108326" y="5328"/>
                  </a:lnTo>
                  <a:lnTo>
                    <a:pt x="103976" y="4173"/>
                  </a:lnTo>
                  <a:lnTo>
                    <a:pt x="99536" y="3108"/>
                  </a:lnTo>
                  <a:lnTo>
                    <a:pt x="95096" y="2220"/>
                  </a:lnTo>
                  <a:lnTo>
                    <a:pt x="90568" y="1509"/>
                  </a:lnTo>
                  <a:lnTo>
                    <a:pt x="86040" y="977"/>
                  </a:lnTo>
                  <a:lnTo>
                    <a:pt x="81422" y="533"/>
                  </a:lnTo>
                  <a:lnTo>
                    <a:pt x="76894" y="266"/>
                  </a:lnTo>
                  <a:lnTo>
                    <a:pt x="72277" y="89"/>
                  </a:lnTo>
                  <a:lnTo>
                    <a:pt x="677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62"/>
            <p:cNvSpPr/>
            <p:nvPr/>
          </p:nvSpPr>
          <p:spPr>
            <a:xfrm>
              <a:off x="4118525" y="1625500"/>
              <a:ext cx="2157675" cy="765850"/>
            </a:xfrm>
            <a:custGeom>
              <a:avLst/>
              <a:gdLst/>
              <a:ahLst/>
              <a:cxnLst/>
              <a:rect l="l" t="t" r="r" b="b"/>
              <a:pathLst>
                <a:path w="86307" h="30634" extrusionOk="0">
                  <a:moveTo>
                    <a:pt x="51589" y="0"/>
                  </a:moveTo>
                  <a:lnTo>
                    <a:pt x="47682" y="178"/>
                  </a:lnTo>
                  <a:lnTo>
                    <a:pt x="43864" y="355"/>
                  </a:lnTo>
                  <a:lnTo>
                    <a:pt x="40135" y="622"/>
                  </a:lnTo>
                  <a:lnTo>
                    <a:pt x="36405" y="977"/>
                  </a:lnTo>
                  <a:lnTo>
                    <a:pt x="32765" y="1421"/>
                  </a:lnTo>
                  <a:lnTo>
                    <a:pt x="29213" y="1954"/>
                  </a:lnTo>
                  <a:lnTo>
                    <a:pt x="25662" y="2575"/>
                  </a:lnTo>
                  <a:lnTo>
                    <a:pt x="22199" y="3286"/>
                  </a:lnTo>
                  <a:lnTo>
                    <a:pt x="18825" y="3996"/>
                  </a:lnTo>
                  <a:lnTo>
                    <a:pt x="15539" y="4884"/>
                  </a:lnTo>
                  <a:lnTo>
                    <a:pt x="12254" y="5772"/>
                  </a:lnTo>
                  <a:lnTo>
                    <a:pt x="9057" y="6748"/>
                  </a:lnTo>
                  <a:lnTo>
                    <a:pt x="5950" y="7814"/>
                  </a:lnTo>
                  <a:lnTo>
                    <a:pt x="2931" y="8968"/>
                  </a:lnTo>
                  <a:lnTo>
                    <a:pt x="1" y="10211"/>
                  </a:lnTo>
                  <a:lnTo>
                    <a:pt x="1" y="30634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395"/>
                  </a:lnTo>
                  <a:lnTo>
                    <a:pt x="14563" y="24329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577"/>
                  </a:lnTo>
                  <a:lnTo>
                    <a:pt x="28148" y="20866"/>
                  </a:lnTo>
                  <a:lnTo>
                    <a:pt x="31788" y="20245"/>
                  </a:lnTo>
                  <a:lnTo>
                    <a:pt x="35606" y="19712"/>
                  </a:lnTo>
                  <a:lnTo>
                    <a:pt x="39424" y="19268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469"/>
                  </a:lnTo>
                  <a:lnTo>
                    <a:pt x="59491" y="18469"/>
                  </a:lnTo>
                  <a:lnTo>
                    <a:pt x="63487" y="18647"/>
                  </a:lnTo>
                  <a:lnTo>
                    <a:pt x="67483" y="18913"/>
                  </a:lnTo>
                  <a:lnTo>
                    <a:pt x="71389" y="19268"/>
                  </a:lnTo>
                  <a:lnTo>
                    <a:pt x="75207" y="19712"/>
                  </a:lnTo>
                  <a:lnTo>
                    <a:pt x="79026" y="20245"/>
                  </a:lnTo>
                  <a:lnTo>
                    <a:pt x="82666" y="20955"/>
                  </a:lnTo>
                  <a:lnTo>
                    <a:pt x="86307" y="21666"/>
                  </a:lnTo>
                  <a:lnTo>
                    <a:pt x="86307" y="2930"/>
                  </a:lnTo>
                  <a:lnTo>
                    <a:pt x="82577" y="2309"/>
                  </a:lnTo>
                  <a:lnTo>
                    <a:pt x="78848" y="1687"/>
                  </a:lnTo>
                  <a:lnTo>
                    <a:pt x="75030" y="1155"/>
                  </a:lnTo>
                  <a:lnTo>
                    <a:pt x="71212" y="711"/>
                  </a:lnTo>
                  <a:lnTo>
                    <a:pt x="67305" y="444"/>
                  </a:lnTo>
                  <a:lnTo>
                    <a:pt x="63398" y="178"/>
                  </a:lnTo>
                  <a:lnTo>
                    <a:pt x="59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62"/>
            <p:cNvSpPr/>
            <p:nvPr/>
          </p:nvSpPr>
          <p:spPr>
            <a:xfrm>
              <a:off x="4118525" y="2444600"/>
              <a:ext cx="2157675" cy="768075"/>
            </a:xfrm>
            <a:custGeom>
              <a:avLst/>
              <a:gdLst/>
              <a:ahLst/>
              <a:cxnLst/>
              <a:rect l="l" t="t" r="r" b="b"/>
              <a:pathLst>
                <a:path w="86307" h="30723" extrusionOk="0">
                  <a:moveTo>
                    <a:pt x="51589" y="1"/>
                  </a:moveTo>
                  <a:lnTo>
                    <a:pt x="47682" y="178"/>
                  </a:lnTo>
                  <a:lnTo>
                    <a:pt x="43864" y="356"/>
                  </a:lnTo>
                  <a:lnTo>
                    <a:pt x="40135" y="711"/>
                  </a:lnTo>
                  <a:lnTo>
                    <a:pt x="36405" y="1066"/>
                  </a:lnTo>
                  <a:lnTo>
                    <a:pt x="32765" y="1510"/>
                  </a:lnTo>
                  <a:lnTo>
                    <a:pt x="29213" y="2043"/>
                  </a:lnTo>
                  <a:lnTo>
                    <a:pt x="25662" y="2664"/>
                  </a:lnTo>
                  <a:lnTo>
                    <a:pt x="22199" y="3375"/>
                  </a:lnTo>
                  <a:lnTo>
                    <a:pt x="18825" y="4085"/>
                  </a:lnTo>
                  <a:lnTo>
                    <a:pt x="15539" y="4973"/>
                  </a:lnTo>
                  <a:lnTo>
                    <a:pt x="12254" y="5861"/>
                  </a:lnTo>
                  <a:lnTo>
                    <a:pt x="9057" y="6838"/>
                  </a:lnTo>
                  <a:lnTo>
                    <a:pt x="5950" y="7903"/>
                  </a:lnTo>
                  <a:lnTo>
                    <a:pt x="2931" y="9057"/>
                  </a:lnTo>
                  <a:lnTo>
                    <a:pt x="1" y="10212"/>
                  </a:lnTo>
                  <a:lnTo>
                    <a:pt x="1" y="30723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484"/>
                  </a:lnTo>
                  <a:lnTo>
                    <a:pt x="14563" y="24330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666"/>
                  </a:lnTo>
                  <a:lnTo>
                    <a:pt x="28148" y="20867"/>
                  </a:lnTo>
                  <a:lnTo>
                    <a:pt x="31788" y="20245"/>
                  </a:lnTo>
                  <a:lnTo>
                    <a:pt x="35606" y="19713"/>
                  </a:lnTo>
                  <a:lnTo>
                    <a:pt x="39424" y="19269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558"/>
                  </a:lnTo>
                  <a:lnTo>
                    <a:pt x="55496" y="18469"/>
                  </a:lnTo>
                  <a:lnTo>
                    <a:pt x="59491" y="18558"/>
                  </a:lnTo>
                  <a:lnTo>
                    <a:pt x="63487" y="18736"/>
                  </a:lnTo>
                  <a:lnTo>
                    <a:pt x="67483" y="18913"/>
                  </a:lnTo>
                  <a:lnTo>
                    <a:pt x="71389" y="19269"/>
                  </a:lnTo>
                  <a:lnTo>
                    <a:pt x="75207" y="19801"/>
                  </a:lnTo>
                  <a:lnTo>
                    <a:pt x="79026" y="20334"/>
                  </a:lnTo>
                  <a:lnTo>
                    <a:pt x="82666" y="20956"/>
                  </a:lnTo>
                  <a:lnTo>
                    <a:pt x="86307" y="21666"/>
                  </a:lnTo>
                  <a:lnTo>
                    <a:pt x="86307" y="2931"/>
                  </a:lnTo>
                  <a:lnTo>
                    <a:pt x="82577" y="2309"/>
                  </a:lnTo>
                  <a:lnTo>
                    <a:pt x="78848" y="1688"/>
                  </a:lnTo>
                  <a:lnTo>
                    <a:pt x="75030" y="1244"/>
                  </a:lnTo>
                  <a:lnTo>
                    <a:pt x="71212" y="800"/>
                  </a:lnTo>
                  <a:lnTo>
                    <a:pt x="67305" y="445"/>
                  </a:lnTo>
                  <a:lnTo>
                    <a:pt x="63398" y="178"/>
                  </a:lnTo>
                  <a:lnTo>
                    <a:pt x="59403" y="89"/>
                  </a:lnTo>
                  <a:lnTo>
                    <a:pt x="554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62"/>
            <p:cNvSpPr/>
            <p:nvPr/>
          </p:nvSpPr>
          <p:spPr>
            <a:xfrm>
              <a:off x="4118525" y="3268150"/>
              <a:ext cx="2157675" cy="765850"/>
            </a:xfrm>
            <a:custGeom>
              <a:avLst/>
              <a:gdLst/>
              <a:ahLst/>
              <a:cxnLst/>
              <a:rect l="l" t="t" r="r" b="b"/>
              <a:pathLst>
                <a:path w="86307" h="30634" extrusionOk="0">
                  <a:moveTo>
                    <a:pt x="51589" y="1"/>
                  </a:moveTo>
                  <a:lnTo>
                    <a:pt x="47682" y="178"/>
                  </a:lnTo>
                  <a:lnTo>
                    <a:pt x="43864" y="356"/>
                  </a:lnTo>
                  <a:lnTo>
                    <a:pt x="40135" y="622"/>
                  </a:lnTo>
                  <a:lnTo>
                    <a:pt x="36405" y="977"/>
                  </a:lnTo>
                  <a:lnTo>
                    <a:pt x="32765" y="1421"/>
                  </a:lnTo>
                  <a:lnTo>
                    <a:pt x="29213" y="1954"/>
                  </a:lnTo>
                  <a:lnTo>
                    <a:pt x="25662" y="2576"/>
                  </a:lnTo>
                  <a:lnTo>
                    <a:pt x="22199" y="3286"/>
                  </a:lnTo>
                  <a:lnTo>
                    <a:pt x="18825" y="3996"/>
                  </a:lnTo>
                  <a:lnTo>
                    <a:pt x="15539" y="4884"/>
                  </a:lnTo>
                  <a:lnTo>
                    <a:pt x="12254" y="5772"/>
                  </a:lnTo>
                  <a:lnTo>
                    <a:pt x="9057" y="6749"/>
                  </a:lnTo>
                  <a:lnTo>
                    <a:pt x="5950" y="7814"/>
                  </a:lnTo>
                  <a:lnTo>
                    <a:pt x="2931" y="8969"/>
                  </a:lnTo>
                  <a:lnTo>
                    <a:pt x="1" y="10212"/>
                  </a:lnTo>
                  <a:lnTo>
                    <a:pt x="1" y="30634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395"/>
                  </a:lnTo>
                  <a:lnTo>
                    <a:pt x="14563" y="24330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577"/>
                  </a:lnTo>
                  <a:lnTo>
                    <a:pt x="28148" y="20867"/>
                  </a:lnTo>
                  <a:lnTo>
                    <a:pt x="31788" y="20245"/>
                  </a:lnTo>
                  <a:lnTo>
                    <a:pt x="35606" y="19713"/>
                  </a:lnTo>
                  <a:lnTo>
                    <a:pt x="39424" y="19269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469"/>
                  </a:lnTo>
                  <a:lnTo>
                    <a:pt x="55496" y="18469"/>
                  </a:lnTo>
                  <a:lnTo>
                    <a:pt x="59491" y="18558"/>
                  </a:lnTo>
                  <a:lnTo>
                    <a:pt x="63487" y="18647"/>
                  </a:lnTo>
                  <a:lnTo>
                    <a:pt x="67483" y="18913"/>
                  </a:lnTo>
                  <a:lnTo>
                    <a:pt x="71389" y="19269"/>
                  </a:lnTo>
                  <a:lnTo>
                    <a:pt x="75207" y="19713"/>
                  </a:lnTo>
                  <a:lnTo>
                    <a:pt x="79026" y="20245"/>
                  </a:lnTo>
                  <a:lnTo>
                    <a:pt x="82666" y="20956"/>
                  </a:lnTo>
                  <a:lnTo>
                    <a:pt x="86307" y="21666"/>
                  </a:lnTo>
                  <a:lnTo>
                    <a:pt x="86307" y="2931"/>
                  </a:lnTo>
                  <a:lnTo>
                    <a:pt x="82577" y="2220"/>
                  </a:lnTo>
                  <a:lnTo>
                    <a:pt x="78848" y="1599"/>
                  </a:lnTo>
                  <a:lnTo>
                    <a:pt x="75030" y="1155"/>
                  </a:lnTo>
                  <a:lnTo>
                    <a:pt x="71212" y="711"/>
                  </a:lnTo>
                  <a:lnTo>
                    <a:pt x="67305" y="356"/>
                  </a:lnTo>
                  <a:lnTo>
                    <a:pt x="63398" y="178"/>
                  </a:lnTo>
                  <a:lnTo>
                    <a:pt x="5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4"/>
          <p:cNvSpPr txBox="1"/>
          <p:nvPr/>
        </p:nvSpPr>
        <p:spPr>
          <a:xfrm>
            <a:off x="517675" y="4481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Next steps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0" name="Google Shape;310;p44"/>
          <p:cNvSpPr/>
          <p:nvPr/>
        </p:nvSpPr>
        <p:spPr>
          <a:xfrm>
            <a:off x="1635838" y="1611275"/>
            <a:ext cx="2845500" cy="26130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44"/>
          <p:cNvSpPr txBox="1"/>
          <p:nvPr/>
        </p:nvSpPr>
        <p:spPr>
          <a:xfrm>
            <a:off x="1820650" y="2056750"/>
            <a:ext cx="24759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Conduct another round of usability studies to validate whether the pain points users experienced have been effectively addressed.</a:t>
            </a:r>
            <a:endParaRPr/>
          </a:p>
        </p:txBody>
      </p:sp>
      <p:sp>
        <p:nvSpPr>
          <p:cNvPr id="312" name="Google Shape;312;p44"/>
          <p:cNvSpPr/>
          <p:nvPr/>
        </p:nvSpPr>
        <p:spPr>
          <a:xfrm>
            <a:off x="4662663" y="1611275"/>
            <a:ext cx="2845500" cy="26130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44"/>
          <p:cNvSpPr txBox="1"/>
          <p:nvPr/>
        </p:nvSpPr>
        <p:spPr>
          <a:xfrm>
            <a:off x="4867263" y="2056750"/>
            <a:ext cx="24363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Conduct more user research to determine any new areas of need.</a:t>
            </a:r>
            <a:endParaRPr/>
          </a:p>
        </p:txBody>
      </p:sp>
      <p:sp>
        <p:nvSpPr>
          <p:cNvPr id="314" name="Google Shape;314;p44"/>
          <p:cNvSpPr/>
          <p:nvPr/>
        </p:nvSpPr>
        <p:spPr>
          <a:xfrm>
            <a:off x="2801950" y="1354908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15" name="Google Shape;315;p44"/>
          <p:cNvSpPr/>
          <p:nvPr/>
        </p:nvSpPr>
        <p:spPr>
          <a:xfrm>
            <a:off x="5828775" y="1354908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4"/>
          <p:cNvSpPr txBox="1"/>
          <p:nvPr/>
        </p:nvSpPr>
        <p:spPr>
          <a:xfrm>
            <a:off x="517675" y="5243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Let’s connect!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8" name="Google Shape;408;p64"/>
          <p:cNvSpPr txBox="1"/>
          <p:nvPr/>
        </p:nvSpPr>
        <p:spPr>
          <a:xfrm>
            <a:off x="3064600" y="-1016100"/>
            <a:ext cx="65094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Insert a few sentences summarizing the next steps you would take with this project and why. Feel free to organize next steps in a bullet point list. 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9" name="Google Shape;409;p64"/>
          <p:cNvSpPr/>
          <p:nvPr/>
        </p:nvSpPr>
        <p:spPr>
          <a:xfrm>
            <a:off x="517675" y="1832019"/>
            <a:ext cx="7938900" cy="2510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64"/>
          <p:cNvSpPr txBox="1"/>
          <p:nvPr/>
        </p:nvSpPr>
        <p:spPr>
          <a:xfrm>
            <a:off x="919075" y="2461800"/>
            <a:ext cx="7136100" cy="145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Thank you for your time reviewing my work on a movie ticketing App! If you’d like to</a:t>
            </a:r>
            <a:b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see more or get in touch, my contact information is provided below.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Sureshmarpu@gmail.com</a:t>
            </a:r>
            <a:endParaRPr lang="en"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https://sureshmarpu.wixsite.com/my-site-1</a:t>
            </a:r>
            <a:endParaRPr lang="en"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1" name="Google Shape;411;p64"/>
          <p:cNvSpPr/>
          <p:nvPr/>
        </p:nvSpPr>
        <p:spPr>
          <a:xfrm>
            <a:off x="4230475" y="1602212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64"/>
          <p:cNvSpPr/>
          <p:nvPr/>
        </p:nvSpPr>
        <p:spPr>
          <a:xfrm>
            <a:off x="4361825" y="1734124"/>
            <a:ext cx="250599" cy="249449"/>
          </a:xfrm>
          <a:custGeom>
            <a:avLst/>
            <a:gdLst/>
            <a:ahLst/>
            <a:cxnLst/>
            <a:rect l="l" t="t" r="r" b="b"/>
            <a:pathLst>
              <a:path w="964" h="962" extrusionOk="0">
                <a:moveTo>
                  <a:pt x="774" y="400"/>
                </a:moveTo>
                <a:lnTo>
                  <a:pt x="562" y="189"/>
                </a:lnTo>
                <a:lnTo>
                  <a:pt x="0" y="749"/>
                </a:lnTo>
                <a:lnTo>
                  <a:pt x="0" y="961"/>
                </a:lnTo>
                <a:lnTo>
                  <a:pt x="212" y="961"/>
                </a:lnTo>
                <a:lnTo>
                  <a:pt x="774" y="400"/>
                </a:lnTo>
                <a:close/>
                <a:moveTo>
                  <a:pt x="940" y="234"/>
                </a:moveTo>
                <a:cubicBezTo>
                  <a:pt x="963" y="211"/>
                  <a:pt x="963" y="177"/>
                  <a:pt x="940" y="155"/>
                </a:cubicBezTo>
                <a:lnTo>
                  <a:pt x="807" y="22"/>
                </a:lnTo>
                <a:cubicBezTo>
                  <a:pt x="785" y="0"/>
                  <a:pt x="751" y="0"/>
                  <a:pt x="728" y="22"/>
                </a:cubicBezTo>
                <a:lnTo>
                  <a:pt x="618" y="132"/>
                </a:lnTo>
                <a:lnTo>
                  <a:pt x="830" y="344"/>
                </a:lnTo>
                <a:lnTo>
                  <a:pt x="940" y="2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5F4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5"/>
          <p:cNvSpPr txBox="1"/>
          <p:nvPr/>
        </p:nvSpPr>
        <p:spPr>
          <a:xfrm>
            <a:off x="2106450" y="2202300"/>
            <a:ext cx="493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Thank you!</a:t>
            </a:r>
            <a:endParaRPr sz="3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/>
          <p:nvPr/>
        </p:nvSpPr>
        <p:spPr>
          <a:xfrm>
            <a:off x="517675" y="2237975"/>
            <a:ext cx="3446100" cy="106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problem: </a:t>
            </a:r>
            <a:endParaRPr dirty="0"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To Desing a better Movie App which enables smooth and convient way to book</a:t>
            </a:r>
            <a:endParaRPr sz="1200" b="1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" name="Google Shape;165;p42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Project overview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" name="Google Shape;166;p42"/>
          <p:cNvSpPr/>
          <p:nvPr/>
        </p:nvSpPr>
        <p:spPr>
          <a:xfrm>
            <a:off x="517675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42"/>
          <p:cNvSpPr txBox="1"/>
          <p:nvPr/>
        </p:nvSpPr>
        <p:spPr>
          <a:xfrm>
            <a:off x="4572000" y="2237975"/>
            <a:ext cx="3446100" cy="106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goal: </a:t>
            </a:r>
            <a:endParaRPr dirty="0"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Design an app for movie booking made Easy </a:t>
            </a:r>
            <a:endParaRPr sz="1200" b="1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8" name="Google Shape;168;p42"/>
          <p:cNvSpPr/>
          <p:nvPr/>
        </p:nvSpPr>
        <p:spPr>
          <a:xfrm>
            <a:off x="4572000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42"/>
          <p:cNvSpPr/>
          <p:nvPr/>
        </p:nvSpPr>
        <p:spPr>
          <a:xfrm>
            <a:off x="4684213" y="1653525"/>
            <a:ext cx="288875" cy="274249"/>
          </a:xfrm>
          <a:custGeom>
            <a:avLst/>
            <a:gdLst/>
            <a:ahLst/>
            <a:cxnLst/>
            <a:rect l="l" t="t" r="r" b="b"/>
            <a:pathLst>
              <a:path w="1045" h="993" extrusionOk="0">
                <a:moveTo>
                  <a:pt x="522" y="798"/>
                </a:moveTo>
                <a:lnTo>
                  <a:pt x="844" y="992"/>
                </a:lnTo>
                <a:lnTo>
                  <a:pt x="759" y="626"/>
                </a:lnTo>
                <a:lnTo>
                  <a:pt x="1044" y="378"/>
                </a:lnTo>
                <a:lnTo>
                  <a:pt x="669" y="347"/>
                </a:lnTo>
                <a:lnTo>
                  <a:pt x="522" y="0"/>
                </a:lnTo>
                <a:lnTo>
                  <a:pt x="375" y="347"/>
                </a:lnTo>
                <a:lnTo>
                  <a:pt x="0" y="378"/>
                </a:lnTo>
                <a:lnTo>
                  <a:pt x="285" y="626"/>
                </a:lnTo>
                <a:lnTo>
                  <a:pt x="200" y="992"/>
                </a:lnTo>
                <a:lnTo>
                  <a:pt x="522" y="798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42"/>
          <p:cNvSpPr/>
          <p:nvPr/>
        </p:nvSpPr>
        <p:spPr>
          <a:xfrm>
            <a:off x="640475" y="1656801"/>
            <a:ext cx="267700" cy="267700"/>
          </a:xfrm>
          <a:custGeom>
            <a:avLst/>
            <a:gdLst/>
            <a:ahLst/>
            <a:cxnLst/>
            <a:rect l="l" t="t" r="r" b="b"/>
            <a:pathLst>
              <a:path w="209550" h="209550" extrusionOk="0">
                <a:moveTo>
                  <a:pt x="115315" y="52353"/>
                </a:moveTo>
                <a:lnTo>
                  <a:pt x="115315" y="115315"/>
                </a:lnTo>
                <a:lnTo>
                  <a:pt x="94235" y="115315"/>
                </a:lnTo>
                <a:lnTo>
                  <a:pt x="94235" y="52353"/>
                </a:lnTo>
                <a:close/>
                <a:moveTo>
                  <a:pt x="115315" y="136256"/>
                </a:moveTo>
                <a:lnTo>
                  <a:pt x="115315" y="157197"/>
                </a:lnTo>
                <a:lnTo>
                  <a:pt x="94235" y="157197"/>
                </a:lnTo>
                <a:lnTo>
                  <a:pt x="94235" y="136256"/>
                </a:lnTo>
                <a:close/>
                <a:moveTo>
                  <a:pt x="104705" y="0"/>
                </a:moveTo>
                <a:lnTo>
                  <a:pt x="99400" y="140"/>
                </a:lnTo>
                <a:lnTo>
                  <a:pt x="94095" y="558"/>
                </a:lnTo>
                <a:lnTo>
                  <a:pt x="88790" y="1256"/>
                </a:lnTo>
                <a:lnTo>
                  <a:pt x="83625" y="2094"/>
                </a:lnTo>
                <a:lnTo>
                  <a:pt x="78599" y="3351"/>
                </a:lnTo>
                <a:lnTo>
                  <a:pt x="73573" y="4747"/>
                </a:lnTo>
                <a:lnTo>
                  <a:pt x="68687" y="6422"/>
                </a:lnTo>
                <a:lnTo>
                  <a:pt x="63940" y="8237"/>
                </a:lnTo>
                <a:lnTo>
                  <a:pt x="59333" y="10331"/>
                </a:lnTo>
                <a:lnTo>
                  <a:pt x="54866" y="12704"/>
                </a:lnTo>
                <a:lnTo>
                  <a:pt x="50398" y="15217"/>
                </a:lnTo>
                <a:lnTo>
                  <a:pt x="46210" y="17870"/>
                </a:lnTo>
                <a:lnTo>
                  <a:pt x="42022" y="20801"/>
                </a:lnTo>
                <a:lnTo>
                  <a:pt x="38113" y="23873"/>
                </a:lnTo>
                <a:lnTo>
                  <a:pt x="34343" y="27223"/>
                </a:lnTo>
                <a:lnTo>
                  <a:pt x="30714" y="30714"/>
                </a:lnTo>
                <a:lnTo>
                  <a:pt x="27223" y="34343"/>
                </a:lnTo>
                <a:lnTo>
                  <a:pt x="23873" y="38113"/>
                </a:lnTo>
                <a:lnTo>
                  <a:pt x="20801" y="42161"/>
                </a:lnTo>
                <a:lnTo>
                  <a:pt x="17870" y="46210"/>
                </a:lnTo>
                <a:lnTo>
                  <a:pt x="15217" y="50398"/>
                </a:lnTo>
                <a:lnTo>
                  <a:pt x="12704" y="54866"/>
                </a:lnTo>
                <a:lnTo>
                  <a:pt x="10331" y="59333"/>
                </a:lnTo>
                <a:lnTo>
                  <a:pt x="8237" y="63940"/>
                </a:lnTo>
                <a:lnTo>
                  <a:pt x="6282" y="68826"/>
                </a:lnTo>
                <a:lnTo>
                  <a:pt x="4747" y="73573"/>
                </a:lnTo>
                <a:lnTo>
                  <a:pt x="3351" y="78599"/>
                </a:lnTo>
                <a:lnTo>
                  <a:pt x="2094" y="83625"/>
                </a:lnTo>
                <a:lnTo>
                  <a:pt x="1256" y="88790"/>
                </a:lnTo>
                <a:lnTo>
                  <a:pt x="558" y="94095"/>
                </a:lnTo>
                <a:lnTo>
                  <a:pt x="140" y="99400"/>
                </a:lnTo>
                <a:lnTo>
                  <a:pt x="0" y="104845"/>
                </a:lnTo>
                <a:lnTo>
                  <a:pt x="140" y="110150"/>
                </a:lnTo>
                <a:lnTo>
                  <a:pt x="558" y="115455"/>
                </a:lnTo>
                <a:lnTo>
                  <a:pt x="1256" y="120760"/>
                </a:lnTo>
                <a:lnTo>
                  <a:pt x="2094" y="125925"/>
                </a:lnTo>
                <a:lnTo>
                  <a:pt x="3351" y="130951"/>
                </a:lnTo>
                <a:lnTo>
                  <a:pt x="4747" y="135977"/>
                </a:lnTo>
                <a:lnTo>
                  <a:pt x="6282" y="140863"/>
                </a:lnTo>
                <a:lnTo>
                  <a:pt x="8237" y="145610"/>
                </a:lnTo>
                <a:lnTo>
                  <a:pt x="10331" y="150217"/>
                </a:lnTo>
                <a:lnTo>
                  <a:pt x="12704" y="154684"/>
                </a:lnTo>
                <a:lnTo>
                  <a:pt x="15217" y="159152"/>
                </a:lnTo>
                <a:lnTo>
                  <a:pt x="17870" y="163340"/>
                </a:lnTo>
                <a:lnTo>
                  <a:pt x="20801" y="167528"/>
                </a:lnTo>
                <a:lnTo>
                  <a:pt x="23873" y="171437"/>
                </a:lnTo>
                <a:lnTo>
                  <a:pt x="27223" y="175207"/>
                </a:lnTo>
                <a:lnTo>
                  <a:pt x="30714" y="178836"/>
                </a:lnTo>
                <a:lnTo>
                  <a:pt x="34343" y="182327"/>
                </a:lnTo>
                <a:lnTo>
                  <a:pt x="38113" y="185677"/>
                </a:lnTo>
                <a:lnTo>
                  <a:pt x="42022" y="188749"/>
                </a:lnTo>
                <a:lnTo>
                  <a:pt x="46210" y="191680"/>
                </a:lnTo>
                <a:lnTo>
                  <a:pt x="50398" y="194333"/>
                </a:lnTo>
                <a:lnTo>
                  <a:pt x="54866" y="196846"/>
                </a:lnTo>
                <a:lnTo>
                  <a:pt x="59333" y="199219"/>
                </a:lnTo>
                <a:lnTo>
                  <a:pt x="63940" y="201313"/>
                </a:lnTo>
                <a:lnTo>
                  <a:pt x="68687" y="203268"/>
                </a:lnTo>
                <a:lnTo>
                  <a:pt x="73573" y="204803"/>
                </a:lnTo>
                <a:lnTo>
                  <a:pt x="78599" y="206199"/>
                </a:lnTo>
                <a:lnTo>
                  <a:pt x="83625" y="207456"/>
                </a:lnTo>
                <a:lnTo>
                  <a:pt x="88790" y="208294"/>
                </a:lnTo>
                <a:lnTo>
                  <a:pt x="94095" y="208992"/>
                </a:lnTo>
                <a:lnTo>
                  <a:pt x="99400" y="209410"/>
                </a:lnTo>
                <a:lnTo>
                  <a:pt x="104705" y="209550"/>
                </a:lnTo>
                <a:lnTo>
                  <a:pt x="110150" y="209410"/>
                </a:lnTo>
                <a:lnTo>
                  <a:pt x="115455" y="208992"/>
                </a:lnTo>
                <a:lnTo>
                  <a:pt x="120760" y="208294"/>
                </a:lnTo>
                <a:lnTo>
                  <a:pt x="125925" y="207456"/>
                </a:lnTo>
                <a:lnTo>
                  <a:pt x="130951" y="206199"/>
                </a:lnTo>
                <a:lnTo>
                  <a:pt x="135977" y="204803"/>
                </a:lnTo>
                <a:lnTo>
                  <a:pt x="140724" y="203268"/>
                </a:lnTo>
                <a:lnTo>
                  <a:pt x="145610" y="201313"/>
                </a:lnTo>
                <a:lnTo>
                  <a:pt x="150217" y="199219"/>
                </a:lnTo>
                <a:lnTo>
                  <a:pt x="154684" y="196846"/>
                </a:lnTo>
                <a:lnTo>
                  <a:pt x="159152" y="194333"/>
                </a:lnTo>
                <a:lnTo>
                  <a:pt x="163340" y="191680"/>
                </a:lnTo>
                <a:lnTo>
                  <a:pt x="167389" y="188749"/>
                </a:lnTo>
                <a:lnTo>
                  <a:pt x="171437" y="185677"/>
                </a:lnTo>
                <a:lnTo>
                  <a:pt x="175207" y="182327"/>
                </a:lnTo>
                <a:lnTo>
                  <a:pt x="178836" y="178836"/>
                </a:lnTo>
                <a:lnTo>
                  <a:pt x="182327" y="175207"/>
                </a:lnTo>
                <a:lnTo>
                  <a:pt x="185677" y="171437"/>
                </a:lnTo>
                <a:lnTo>
                  <a:pt x="188749" y="167528"/>
                </a:lnTo>
                <a:lnTo>
                  <a:pt x="191680" y="163340"/>
                </a:lnTo>
                <a:lnTo>
                  <a:pt x="194333" y="159152"/>
                </a:lnTo>
                <a:lnTo>
                  <a:pt x="196846" y="154684"/>
                </a:lnTo>
                <a:lnTo>
                  <a:pt x="199219" y="150217"/>
                </a:lnTo>
                <a:lnTo>
                  <a:pt x="201313" y="145610"/>
                </a:lnTo>
                <a:lnTo>
                  <a:pt x="203128" y="140863"/>
                </a:lnTo>
                <a:lnTo>
                  <a:pt x="204803" y="135977"/>
                </a:lnTo>
                <a:lnTo>
                  <a:pt x="206199" y="130951"/>
                </a:lnTo>
                <a:lnTo>
                  <a:pt x="207456" y="125925"/>
                </a:lnTo>
                <a:lnTo>
                  <a:pt x="208294" y="120760"/>
                </a:lnTo>
                <a:lnTo>
                  <a:pt x="208992" y="115455"/>
                </a:lnTo>
                <a:lnTo>
                  <a:pt x="209410" y="110150"/>
                </a:lnTo>
                <a:lnTo>
                  <a:pt x="209550" y="104845"/>
                </a:lnTo>
                <a:lnTo>
                  <a:pt x="209410" y="99400"/>
                </a:lnTo>
                <a:lnTo>
                  <a:pt x="208992" y="94095"/>
                </a:lnTo>
                <a:lnTo>
                  <a:pt x="208294" y="88790"/>
                </a:lnTo>
                <a:lnTo>
                  <a:pt x="207456" y="83625"/>
                </a:lnTo>
                <a:lnTo>
                  <a:pt x="206199" y="78599"/>
                </a:lnTo>
                <a:lnTo>
                  <a:pt x="204803" y="73573"/>
                </a:lnTo>
                <a:lnTo>
                  <a:pt x="203128" y="68826"/>
                </a:lnTo>
                <a:lnTo>
                  <a:pt x="201313" y="63940"/>
                </a:lnTo>
                <a:lnTo>
                  <a:pt x="199219" y="59333"/>
                </a:lnTo>
                <a:lnTo>
                  <a:pt x="196846" y="54866"/>
                </a:lnTo>
                <a:lnTo>
                  <a:pt x="194333" y="50398"/>
                </a:lnTo>
                <a:lnTo>
                  <a:pt x="191680" y="46210"/>
                </a:lnTo>
                <a:lnTo>
                  <a:pt x="188749" y="42161"/>
                </a:lnTo>
                <a:lnTo>
                  <a:pt x="185677" y="38113"/>
                </a:lnTo>
                <a:lnTo>
                  <a:pt x="182327" y="34343"/>
                </a:lnTo>
                <a:lnTo>
                  <a:pt x="178836" y="30714"/>
                </a:lnTo>
                <a:lnTo>
                  <a:pt x="175207" y="27223"/>
                </a:lnTo>
                <a:lnTo>
                  <a:pt x="171437" y="23873"/>
                </a:lnTo>
                <a:lnTo>
                  <a:pt x="167389" y="20801"/>
                </a:lnTo>
                <a:lnTo>
                  <a:pt x="163340" y="17870"/>
                </a:lnTo>
                <a:lnTo>
                  <a:pt x="159152" y="15217"/>
                </a:lnTo>
                <a:lnTo>
                  <a:pt x="154684" y="12704"/>
                </a:lnTo>
                <a:lnTo>
                  <a:pt x="150217" y="10331"/>
                </a:lnTo>
                <a:lnTo>
                  <a:pt x="145610" y="8237"/>
                </a:lnTo>
                <a:lnTo>
                  <a:pt x="140724" y="6422"/>
                </a:lnTo>
                <a:lnTo>
                  <a:pt x="135977" y="4747"/>
                </a:lnTo>
                <a:lnTo>
                  <a:pt x="130951" y="3351"/>
                </a:lnTo>
                <a:lnTo>
                  <a:pt x="125925" y="2094"/>
                </a:lnTo>
                <a:lnTo>
                  <a:pt x="120760" y="1256"/>
                </a:lnTo>
                <a:lnTo>
                  <a:pt x="115455" y="558"/>
                </a:lnTo>
                <a:lnTo>
                  <a:pt x="110150" y="140"/>
                </a:lnTo>
                <a:lnTo>
                  <a:pt x="1047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3"/>
          <p:cNvSpPr txBox="1"/>
          <p:nvPr/>
        </p:nvSpPr>
        <p:spPr>
          <a:xfrm>
            <a:off x="517675" y="2237975"/>
            <a:ext cx="3446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My role: </a:t>
            </a:r>
            <a:endParaRPr dirty="0"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Entry level UX designer</a:t>
            </a:r>
            <a:endParaRPr sz="1200" b="1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6" name="Google Shape;176;p43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Project overview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" name="Google Shape;177;p43"/>
          <p:cNvSpPr/>
          <p:nvPr/>
        </p:nvSpPr>
        <p:spPr>
          <a:xfrm>
            <a:off x="517675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43"/>
          <p:cNvSpPr txBox="1"/>
          <p:nvPr/>
        </p:nvSpPr>
        <p:spPr>
          <a:xfrm>
            <a:off x="4572000" y="2237975"/>
            <a:ext cx="3446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Responsibilities</a:t>
            </a:r>
            <a:r>
              <a:rPr lang="en" dirty="0">
                <a:solidFill>
                  <a:srgbClr val="1967D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: </a:t>
            </a:r>
            <a:endParaRPr dirty="0"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research, wireframing, prototyping, etc. </a:t>
            </a:r>
            <a:endParaRPr sz="1200" b="1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9" name="Google Shape;179;p43"/>
          <p:cNvSpPr/>
          <p:nvPr/>
        </p:nvSpPr>
        <p:spPr>
          <a:xfrm>
            <a:off x="4572000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43"/>
          <p:cNvSpPr/>
          <p:nvPr/>
        </p:nvSpPr>
        <p:spPr>
          <a:xfrm>
            <a:off x="645441" y="1662440"/>
            <a:ext cx="257757" cy="256421"/>
          </a:xfrm>
          <a:custGeom>
            <a:avLst/>
            <a:gdLst/>
            <a:ahLst/>
            <a:cxnLst/>
            <a:rect l="l" t="t" r="r" b="b"/>
            <a:pathLst>
              <a:path w="851" h="847" extrusionOk="0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43"/>
          <p:cNvSpPr/>
          <p:nvPr/>
        </p:nvSpPr>
        <p:spPr>
          <a:xfrm>
            <a:off x="4685687" y="1710781"/>
            <a:ext cx="285935" cy="159748"/>
          </a:xfrm>
          <a:custGeom>
            <a:avLst/>
            <a:gdLst/>
            <a:ahLst/>
            <a:cxnLst/>
            <a:rect l="l" t="t" r="r" b="b"/>
            <a:pathLst>
              <a:path w="941" h="526" extrusionOk="0">
                <a:moveTo>
                  <a:pt x="0" y="316"/>
                </a:moveTo>
                <a:lnTo>
                  <a:pt x="105" y="316"/>
                </a:lnTo>
                <a:lnTo>
                  <a:pt x="105" y="212"/>
                </a:lnTo>
                <a:lnTo>
                  <a:pt x="0" y="212"/>
                </a:lnTo>
                <a:lnTo>
                  <a:pt x="0" y="316"/>
                </a:lnTo>
                <a:close/>
                <a:moveTo>
                  <a:pt x="0" y="525"/>
                </a:moveTo>
                <a:lnTo>
                  <a:pt x="105" y="525"/>
                </a:lnTo>
                <a:lnTo>
                  <a:pt x="105" y="421"/>
                </a:lnTo>
                <a:lnTo>
                  <a:pt x="0" y="421"/>
                </a:lnTo>
                <a:lnTo>
                  <a:pt x="0" y="525"/>
                </a:lnTo>
                <a:close/>
                <a:moveTo>
                  <a:pt x="0" y="105"/>
                </a:moveTo>
                <a:lnTo>
                  <a:pt x="105" y="105"/>
                </a:lnTo>
                <a:lnTo>
                  <a:pt x="105" y="0"/>
                </a:lnTo>
                <a:lnTo>
                  <a:pt x="0" y="0"/>
                </a:lnTo>
                <a:lnTo>
                  <a:pt x="0" y="105"/>
                </a:lnTo>
                <a:close/>
                <a:moveTo>
                  <a:pt x="209" y="316"/>
                </a:moveTo>
                <a:lnTo>
                  <a:pt x="940" y="316"/>
                </a:lnTo>
                <a:lnTo>
                  <a:pt x="940" y="212"/>
                </a:lnTo>
                <a:lnTo>
                  <a:pt x="209" y="212"/>
                </a:lnTo>
                <a:lnTo>
                  <a:pt x="209" y="316"/>
                </a:lnTo>
                <a:close/>
                <a:moveTo>
                  <a:pt x="209" y="525"/>
                </a:moveTo>
                <a:lnTo>
                  <a:pt x="940" y="525"/>
                </a:lnTo>
                <a:lnTo>
                  <a:pt x="940" y="421"/>
                </a:lnTo>
                <a:lnTo>
                  <a:pt x="209" y="421"/>
                </a:lnTo>
                <a:lnTo>
                  <a:pt x="209" y="525"/>
                </a:lnTo>
                <a:close/>
                <a:moveTo>
                  <a:pt x="209" y="0"/>
                </a:moveTo>
                <a:lnTo>
                  <a:pt x="209" y="105"/>
                </a:lnTo>
                <a:lnTo>
                  <a:pt x="940" y="105"/>
                </a:lnTo>
                <a:lnTo>
                  <a:pt x="940" y="0"/>
                </a:lnTo>
                <a:lnTo>
                  <a:pt x="20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335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4"/>
          <p:cNvSpPr txBox="1"/>
          <p:nvPr/>
        </p:nvSpPr>
        <p:spPr>
          <a:xfrm>
            <a:off x="-460025" y="208230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Understanding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user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Google Shape;187;p44"/>
          <p:cNvSpPr txBox="1"/>
          <p:nvPr/>
        </p:nvSpPr>
        <p:spPr>
          <a:xfrm>
            <a:off x="3712425" y="1886850"/>
            <a:ext cx="39465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User research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Personas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Problem statements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User journey maps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8" name="Google Shape;188;p44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5"/>
          <p:cNvSpPr/>
          <p:nvPr/>
        </p:nvSpPr>
        <p:spPr>
          <a:xfrm>
            <a:off x="517675" y="1832019"/>
            <a:ext cx="7938900" cy="2510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45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research: summary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" name="Google Shape;195;p45"/>
          <p:cNvSpPr txBox="1"/>
          <p:nvPr/>
        </p:nvSpPr>
        <p:spPr>
          <a:xfrm>
            <a:off x="919075" y="2461800"/>
            <a:ext cx="71361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 Conducted interviews and created empathy maps to understand the users I’m designing for and their needs. A primary user group identified through research is young Students and Adults </a:t>
            </a:r>
            <a:r>
              <a:rPr lang="en" sz="8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Who are facing issues in ticket booking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Initial Asusmptions were conmfriemd about movie </a:t>
            </a:r>
            <a:r>
              <a:rPr lang="en-US" sz="8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buffs,</a:t>
            </a:r>
            <a:r>
              <a:rPr lang="en" sz="8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but we have other user groups who has problems while booking movie tickets just before  move start time.</a:t>
            </a:r>
            <a:endParaRPr sz="800" b="1" dirty="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" name="Google Shape;196;p45"/>
          <p:cNvSpPr/>
          <p:nvPr/>
        </p:nvSpPr>
        <p:spPr>
          <a:xfrm>
            <a:off x="4230475" y="1602212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45"/>
          <p:cNvSpPr/>
          <p:nvPr/>
        </p:nvSpPr>
        <p:spPr>
          <a:xfrm>
            <a:off x="4373201" y="1744926"/>
            <a:ext cx="227849" cy="227849"/>
          </a:xfrm>
          <a:custGeom>
            <a:avLst/>
            <a:gdLst/>
            <a:ahLst/>
            <a:cxnLst/>
            <a:rect l="l" t="t" r="r" b="b"/>
            <a:pathLst>
              <a:path w="940" h="941" extrusionOk="0">
                <a:moveTo>
                  <a:pt x="835" y="0"/>
                </a:moveTo>
                <a:lnTo>
                  <a:pt x="104" y="0"/>
                </a:lnTo>
                <a:cubicBezTo>
                  <a:pt x="47" y="0"/>
                  <a:pt x="0" y="48"/>
                  <a:pt x="0" y="105"/>
                </a:cubicBezTo>
                <a:lnTo>
                  <a:pt x="0" y="835"/>
                </a:lnTo>
                <a:cubicBezTo>
                  <a:pt x="0" y="892"/>
                  <a:pt x="47" y="940"/>
                  <a:pt x="104" y="940"/>
                </a:cubicBezTo>
                <a:lnTo>
                  <a:pt x="835" y="940"/>
                </a:lnTo>
                <a:cubicBezTo>
                  <a:pt x="891" y="940"/>
                  <a:pt x="939" y="892"/>
                  <a:pt x="939" y="835"/>
                </a:cubicBezTo>
                <a:lnTo>
                  <a:pt x="939" y="105"/>
                </a:lnTo>
                <a:cubicBezTo>
                  <a:pt x="939" y="48"/>
                  <a:pt x="891" y="0"/>
                  <a:pt x="835" y="0"/>
                </a:cubicBezTo>
                <a:close/>
                <a:moveTo>
                  <a:pt x="313" y="734"/>
                </a:moveTo>
                <a:lnTo>
                  <a:pt x="208" y="734"/>
                </a:lnTo>
                <a:lnTo>
                  <a:pt x="208" y="367"/>
                </a:lnTo>
                <a:lnTo>
                  <a:pt x="313" y="367"/>
                </a:lnTo>
                <a:lnTo>
                  <a:pt x="313" y="734"/>
                </a:lnTo>
                <a:close/>
                <a:moveTo>
                  <a:pt x="522" y="734"/>
                </a:moveTo>
                <a:lnTo>
                  <a:pt x="417" y="734"/>
                </a:lnTo>
                <a:lnTo>
                  <a:pt x="417" y="212"/>
                </a:lnTo>
                <a:lnTo>
                  <a:pt x="522" y="212"/>
                </a:lnTo>
                <a:lnTo>
                  <a:pt x="522" y="734"/>
                </a:lnTo>
                <a:close/>
                <a:moveTo>
                  <a:pt x="730" y="734"/>
                </a:moveTo>
                <a:lnTo>
                  <a:pt x="626" y="734"/>
                </a:lnTo>
                <a:lnTo>
                  <a:pt x="626" y="525"/>
                </a:lnTo>
                <a:lnTo>
                  <a:pt x="730" y="525"/>
                </a:lnTo>
                <a:lnTo>
                  <a:pt x="730" y="7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6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research: pain points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" name="Google Shape;203;p46"/>
          <p:cNvSpPr txBox="1"/>
          <p:nvPr/>
        </p:nvSpPr>
        <p:spPr>
          <a:xfrm>
            <a:off x="1073475" y="1955047"/>
            <a:ext cx="18726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Accesibility</a:t>
            </a:r>
            <a:endParaRPr dirty="0"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04" name="Google Shape;204;p46"/>
          <p:cNvSpPr txBox="1"/>
          <p:nvPr/>
        </p:nvSpPr>
        <p:spPr>
          <a:xfrm>
            <a:off x="1064480" y="2516651"/>
            <a:ext cx="1872600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Users needs a change in date option in seat selection screen rather he needs to go back to previous screen</a:t>
            </a:r>
            <a:endParaRPr sz="1200" dirty="0"/>
          </a:p>
        </p:txBody>
      </p:sp>
      <p:sp>
        <p:nvSpPr>
          <p:cNvPr id="205" name="Google Shape;205;p46"/>
          <p:cNvSpPr txBox="1"/>
          <p:nvPr/>
        </p:nvSpPr>
        <p:spPr>
          <a:xfrm>
            <a:off x="3770022" y="1982439"/>
            <a:ext cx="18726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FILTER</a:t>
            </a:r>
            <a:endParaRPr dirty="0"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06" name="Google Shape;206;p46"/>
          <p:cNvSpPr txBox="1"/>
          <p:nvPr/>
        </p:nvSpPr>
        <p:spPr>
          <a:xfrm>
            <a:off x="3826578" y="2516651"/>
            <a:ext cx="1872600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Users want to have filter to select a movie based on movie rating.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211" name="Google Shape;211;p46"/>
          <p:cNvSpPr/>
          <p:nvPr/>
        </p:nvSpPr>
        <p:spPr>
          <a:xfrm>
            <a:off x="1685901" y="1382121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5" name="Google Shape;207;p46">
            <a:extLst>
              <a:ext uri="{FF2B5EF4-FFF2-40B4-BE49-F238E27FC236}">
                <a16:creationId xmlns:a16="http://schemas.microsoft.com/office/drawing/2014/main" id="{2D3D3A5D-3877-4DFF-BC2A-527DE81A7D99}"/>
              </a:ext>
            </a:extLst>
          </p:cNvPr>
          <p:cNvSpPr txBox="1"/>
          <p:nvPr/>
        </p:nvSpPr>
        <p:spPr>
          <a:xfrm>
            <a:off x="6829919" y="2008850"/>
            <a:ext cx="18726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IA</a:t>
            </a:r>
            <a:endParaRPr dirty="0"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7" name="Google Shape;208;p46">
            <a:extLst>
              <a:ext uri="{FF2B5EF4-FFF2-40B4-BE49-F238E27FC236}">
                <a16:creationId xmlns:a16="http://schemas.microsoft.com/office/drawing/2014/main" id="{31116725-C786-4217-A0F3-C2187A18F8A6}"/>
              </a:ext>
            </a:extLst>
          </p:cNvPr>
          <p:cNvSpPr txBox="1"/>
          <p:nvPr/>
        </p:nvSpPr>
        <p:spPr>
          <a:xfrm>
            <a:off x="6829919" y="2522475"/>
            <a:ext cx="1872600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Text-heavy menus in apps are often difficult to read and book.</a:t>
            </a:r>
            <a:endParaRPr lang="en-US" sz="1200"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8" name="Google Shape;213;p46">
            <a:extLst>
              <a:ext uri="{FF2B5EF4-FFF2-40B4-BE49-F238E27FC236}">
                <a16:creationId xmlns:a16="http://schemas.microsoft.com/office/drawing/2014/main" id="{B1533038-44AB-4922-A195-DB44A3EF526B}"/>
              </a:ext>
            </a:extLst>
          </p:cNvPr>
          <p:cNvSpPr/>
          <p:nvPr/>
        </p:nvSpPr>
        <p:spPr>
          <a:xfrm>
            <a:off x="7509575" y="1382121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9" name="Google Shape;212;p46">
            <a:extLst>
              <a:ext uri="{FF2B5EF4-FFF2-40B4-BE49-F238E27FC236}">
                <a16:creationId xmlns:a16="http://schemas.microsoft.com/office/drawing/2014/main" id="{B4F3F559-C7BE-4D0A-8D6B-128564CA9EFC}"/>
              </a:ext>
            </a:extLst>
          </p:cNvPr>
          <p:cNvSpPr/>
          <p:nvPr/>
        </p:nvSpPr>
        <p:spPr>
          <a:xfrm>
            <a:off x="4378480" y="1382121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451525" y="461325"/>
            <a:ext cx="2758200" cy="27582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451450" y="3219525"/>
            <a:ext cx="27582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 b="1" i="0" u="none" strike="noStrike" cap="none" dirty="0"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rPr>
              <a:t>Megha</a:t>
            </a:r>
            <a:endParaRPr sz="1800" b="1" i="0" u="none" strike="noStrike" cap="none" dirty="0">
              <a:solidFill>
                <a:srgbClr val="1967D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23950" y="3614500"/>
            <a:ext cx="1257775" cy="12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 b="1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               Age: </a:t>
            </a:r>
            <a:endParaRPr sz="1200" b="1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 b="1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 Education: </a:t>
            </a:r>
            <a:endParaRPr sz="1200" b="1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 b="1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 Hometown: </a:t>
            </a:r>
            <a:endParaRPr sz="1200" b="1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 b="1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          Family: </a:t>
            </a:r>
            <a:endParaRPr lang="en" sz="12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 b="1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Occupation:</a:t>
            </a:r>
            <a:endParaRPr sz="1200" b="1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581725" y="3614500"/>
            <a:ext cx="1817400" cy="12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200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28</a:t>
            </a:r>
            <a:endParaRPr sz="1200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200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Bachelors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200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Singapore</a:t>
            </a:r>
            <a:endParaRPr sz="1200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200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Married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200" dirty="0">
                <a:latin typeface="Google Sans"/>
                <a:ea typeface="Google Sans"/>
                <a:cs typeface="Google Sans"/>
                <a:sym typeface="Google Sans"/>
              </a:rPr>
              <a:t>Health worker.</a:t>
            </a:r>
            <a:endParaRPr sz="1200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651375" y="461325"/>
            <a:ext cx="5035800" cy="9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i="1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“I prefer watching a movie with my spouse to spend quality time.” </a:t>
            </a:r>
            <a:endParaRPr sz="1800" i="1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3651374" y="1492000"/>
            <a:ext cx="2758199" cy="19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 b="1" i="0" u="none" strike="noStrike" cap="none" dirty="0">
                <a:solidFill>
                  <a:srgbClr val="196702"/>
                </a:solidFill>
                <a:latin typeface="Google Sans"/>
                <a:ea typeface="Google Sans"/>
                <a:cs typeface="Google Sans"/>
                <a:sym typeface="Google Sans"/>
              </a:rPr>
              <a:t>Goals</a:t>
            </a:r>
            <a:r>
              <a:rPr lang="en" sz="1800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800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oogle Sans"/>
              <a:buChar char="●"/>
            </a:pPr>
            <a:r>
              <a:rPr lang="en" sz="1200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Find available couple seat easily.</a:t>
            </a:r>
          </a:p>
          <a:p>
            <a:pPr marL="457200" marR="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oogle Sans"/>
              <a:buChar char="●"/>
            </a:pPr>
            <a:r>
              <a:rPr lang="en-US" sz="1200" dirty="0">
                <a:latin typeface="Google Sans"/>
                <a:ea typeface="Google Sans"/>
                <a:cs typeface="Google Sans"/>
                <a:sym typeface="Google Sans"/>
              </a:rPr>
              <a:t>Booking navigation and seat booking is hassle free</a:t>
            </a:r>
            <a:endParaRPr sz="1200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6326475" y="1491999"/>
            <a:ext cx="2522700" cy="205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 b="1" i="0" u="none" strike="noStrike" cap="none" dirty="0">
                <a:solidFill>
                  <a:srgbClr val="C5221F"/>
                </a:solidFill>
                <a:latin typeface="Google Sans"/>
                <a:ea typeface="Google Sans"/>
                <a:cs typeface="Google Sans"/>
                <a:sym typeface="Google Sans"/>
              </a:rPr>
              <a:t>Frustrations</a:t>
            </a:r>
            <a:r>
              <a:rPr lang="en" sz="1800" b="1" i="0" u="none" strike="noStrike" cap="none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800" b="1" i="0" u="none" strike="noStrike" cap="none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indent="-317500" algn="just">
              <a:buSzPts val="1400"/>
              <a:buFont typeface="Google Sans"/>
              <a:buChar char="●"/>
            </a:pPr>
            <a:r>
              <a:rPr lang="en-US" sz="1100" dirty="0">
                <a:latin typeface="Google Sans"/>
                <a:sym typeface="Google Sans"/>
              </a:rPr>
              <a:t>There are no filter options to show if gold class tickets(couple seats) availability.</a:t>
            </a:r>
          </a:p>
          <a:p>
            <a:pPr marL="457200" indent="-317500" algn="just">
              <a:buSzPts val="1400"/>
              <a:buFont typeface="Google Sans"/>
              <a:buChar char="●"/>
            </a:pPr>
            <a:r>
              <a:rPr lang="en-US" sz="1100" dirty="0">
                <a:latin typeface="Google Sans"/>
                <a:sym typeface="Google Sans"/>
              </a:rPr>
              <a:t>There is no option to change the date in seat selection page to check availability. You need to go back all the way to date selection and re-process again.</a:t>
            </a:r>
            <a:endParaRPr sz="1100" dirty="0">
              <a:latin typeface="Google Sans"/>
              <a:sym typeface="Google Sans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3651375" y="3614500"/>
            <a:ext cx="5197800" cy="1242300"/>
          </a:xfrm>
          <a:prstGeom prst="rect">
            <a:avLst/>
          </a:prstGeom>
          <a:noFill/>
          <a:ln w="2857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Megha is newly married and a professional health workers. </a:t>
            </a:r>
            <a:r>
              <a:rPr lang="en-US" sz="1200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he get very little time in this pandemic time to spend quality time with her partner. </a:t>
            </a:r>
            <a:r>
              <a:rPr lang="en-US" sz="1200" dirty="0">
                <a:latin typeface="Google Sans"/>
                <a:ea typeface="Google Sans"/>
                <a:cs typeface="Google Sans"/>
                <a:sym typeface="Google Sans"/>
              </a:rPr>
              <a:t>The couple enjoy watching movies and spend quality time.  It frustrates her that booking process for couple  seats are very poorly managed. </a:t>
            </a:r>
            <a:endParaRPr sz="1200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985225" y="1442025"/>
            <a:ext cx="16662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latin typeface="Google Sans"/>
                <a:ea typeface="Google Sans"/>
                <a:cs typeface="Google Sans"/>
                <a:sym typeface="Google Sans"/>
              </a:rPr>
              <a:t>Add image that represents this persona</a:t>
            </a:r>
            <a:endParaRPr sz="11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B29129FA-2F04-40E8-9F1F-F69C82E97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75" y="461326"/>
            <a:ext cx="2758200" cy="275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14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451525" y="461325"/>
            <a:ext cx="2758200" cy="27582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451450" y="3219525"/>
            <a:ext cx="27582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 b="1" i="0" u="none" strike="noStrike" cap="none" dirty="0"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rPr>
              <a:t>Harry</a:t>
            </a:r>
            <a:endParaRPr sz="1800" b="1" i="0" u="none" strike="noStrike" cap="none" dirty="0">
              <a:solidFill>
                <a:srgbClr val="1967D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23950" y="3614500"/>
            <a:ext cx="1257775" cy="12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 b="1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               Age: </a:t>
            </a:r>
            <a:endParaRPr sz="1200" b="1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 b="1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 Education: </a:t>
            </a:r>
            <a:endParaRPr sz="1200" b="1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 b="1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 Hometown: </a:t>
            </a:r>
            <a:endParaRPr sz="1200" b="1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 b="1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          Family: </a:t>
            </a:r>
            <a:endParaRPr lang="en" sz="12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 b="1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Occupation:</a:t>
            </a:r>
            <a:endParaRPr sz="1200" b="1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581725" y="3614500"/>
            <a:ext cx="1817400" cy="12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200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35</a:t>
            </a:r>
            <a:endParaRPr sz="1200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SG" sz="1200" i="0" u="none" strike="noStrike" cap="none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Masters in computers</a:t>
            </a:r>
            <a:endParaRPr sz="1200" i="0" u="none" strike="noStrike" cap="none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200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Singapore</a:t>
            </a:r>
            <a:endParaRPr sz="1200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200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Single, lives alone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200" dirty="0">
                <a:latin typeface="Google Sans"/>
                <a:ea typeface="Google Sans"/>
                <a:cs typeface="Google Sans"/>
                <a:sym typeface="Google Sans"/>
              </a:rPr>
              <a:t>IT consultant</a:t>
            </a:r>
            <a:endParaRPr sz="1200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651375" y="461325"/>
            <a:ext cx="5035800" cy="9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i="1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“Iam looking for app that will simplyfy movie ticket booking process.” </a:t>
            </a:r>
            <a:endParaRPr sz="1800" i="1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3651375" y="1492000"/>
            <a:ext cx="2368425" cy="19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 b="1" i="0" u="none" strike="noStrike" cap="none" dirty="0">
                <a:solidFill>
                  <a:srgbClr val="196702"/>
                </a:solidFill>
                <a:latin typeface="Google Sans"/>
                <a:ea typeface="Google Sans"/>
                <a:cs typeface="Google Sans"/>
                <a:sym typeface="Google Sans"/>
              </a:rPr>
              <a:t>Goals</a:t>
            </a:r>
            <a:r>
              <a:rPr lang="en" sz="1800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800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17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oogle Sans"/>
              <a:buChar char="●"/>
            </a:pPr>
            <a:r>
              <a:rPr lang="en" sz="1200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To spend less time in movie booking app.  </a:t>
            </a:r>
          </a:p>
          <a:p>
            <a:pPr marL="457200" marR="0" lvl="0" indent="-317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oogle Sans"/>
              <a:buChar char="●"/>
            </a:pPr>
            <a:r>
              <a:rPr lang="en" sz="1200" dirty="0">
                <a:latin typeface="Google Sans"/>
                <a:ea typeface="Google Sans"/>
                <a:cs typeface="Google Sans"/>
                <a:sym typeface="Google Sans"/>
              </a:rPr>
              <a:t>To narrow down booking options quickly.</a:t>
            </a:r>
            <a:endParaRPr sz="1200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6326475" y="1492000"/>
            <a:ext cx="2522700" cy="19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 b="1" i="0" u="none" strike="noStrike" cap="none" dirty="0">
                <a:solidFill>
                  <a:srgbClr val="C5221F"/>
                </a:solidFill>
                <a:latin typeface="Google Sans"/>
                <a:ea typeface="Google Sans"/>
                <a:cs typeface="Google Sans"/>
                <a:sym typeface="Google Sans"/>
              </a:rPr>
              <a:t>Frustrations</a:t>
            </a:r>
            <a:r>
              <a:rPr lang="en" sz="1800" b="1" i="0" u="none" strike="noStrike" cap="none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800" b="1" i="0" u="none" strike="noStrike" cap="none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indent="-317500" algn="just">
              <a:buSzPts val="1400"/>
              <a:buFont typeface="Google Sans"/>
              <a:buChar char="●"/>
            </a:pPr>
            <a:r>
              <a:rPr lang="en-US" sz="1200" dirty="0">
                <a:latin typeface="Google Sans"/>
                <a:sym typeface="Google Sans"/>
              </a:rPr>
              <a:t>No ratings available to book a movie ticket when I would like to book a ticket on the go.</a:t>
            </a:r>
            <a:endParaRPr sz="1200" dirty="0">
              <a:latin typeface="Google Sans"/>
              <a:sym typeface="Google Sans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3651375" y="3547775"/>
            <a:ext cx="5197800" cy="1242300"/>
          </a:xfrm>
          <a:prstGeom prst="rect">
            <a:avLst/>
          </a:prstGeom>
          <a:noFill/>
          <a:ln w="2857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400"/>
            </a:pPr>
            <a:r>
              <a:rPr lang="en-US" sz="1200" dirty="0">
                <a:latin typeface="Google Sans"/>
              </a:rPr>
              <a:t>Harry is an IT consultant and lives alone. He gets board on week-ends and would like to watch movie without any prior planning. He gets frustrated when he don’t have any preferred movie in his mind. He expects a rating in booking app would make his life easy to select one.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200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985225" y="1442025"/>
            <a:ext cx="16662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latin typeface="Google Sans"/>
                <a:ea typeface="Google Sans"/>
                <a:cs typeface="Google Sans"/>
                <a:sym typeface="Google Sans"/>
              </a:rPr>
              <a:t>Add image that represents this persona</a:t>
            </a:r>
            <a:endParaRPr sz="11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BB518F6E-CACE-48AD-A94E-43C19AF2D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50" y="461325"/>
            <a:ext cx="2758200" cy="2758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1337</Words>
  <Application>Microsoft Office PowerPoint</Application>
  <PresentationFormat>On-screen Show (16:9)</PresentationFormat>
  <Paragraphs>210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Open Sans SemiBold</vt:lpstr>
      <vt:lpstr>Google Sans Medium</vt:lpstr>
      <vt:lpstr>Arial</vt:lpstr>
      <vt:lpstr>Open Sans</vt:lpstr>
      <vt:lpstr>Roboto Light</vt:lpstr>
      <vt:lpstr>Google Sans</vt:lpstr>
      <vt:lpstr>Calibri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Marpu, Suresh</dc:creator>
  <cp:lastModifiedBy>Marpu, Suresh</cp:lastModifiedBy>
  <cp:revision>28</cp:revision>
  <dcterms:modified xsi:type="dcterms:W3CDTF">2021-10-27T07:28:12Z</dcterms:modified>
</cp:coreProperties>
</file>